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70" r:id="rId5"/>
    <p:sldMasterId id="2147483671"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Lst>
  <p:sldSz cy="5143500" cx="9144000"/>
  <p:notesSz cx="6858000" cy="9144000"/>
  <p:embeddedFontLst>
    <p:embeddedFont>
      <p:font typeface="Roboto"/>
      <p:regular r:id="rId70"/>
      <p:bold r:id="rId71"/>
      <p:italic r:id="rId72"/>
      <p:boldItalic r:id="rId73"/>
    </p:embeddedFont>
    <p:embeddedFont>
      <p:font typeface="Montserrat"/>
      <p:regular r:id="rId74"/>
      <p:bold r:id="rId75"/>
      <p:italic r:id="rId76"/>
      <p:boldItalic r:id="rId7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D5450E4B-BA88-47E2-8C45-6FEC06923283}">
  <a:tblStyle styleId="{D5450E4B-BA88-47E2-8C45-6FEC06923283}"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73" Type="http://schemas.openxmlformats.org/officeDocument/2006/relationships/font" Target="fonts/Roboto-boldItalic.fntdata"/><Relationship Id="rId72" Type="http://schemas.openxmlformats.org/officeDocument/2006/relationships/font" Target="fonts/Roboto-italic.fntdata"/><Relationship Id="rId31" Type="http://schemas.openxmlformats.org/officeDocument/2006/relationships/slide" Target="slides/slide24.xml"/><Relationship Id="rId75" Type="http://schemas.openxmlformats.org/officeDocument/2006/relationships/font" Target="fonts/Montserrat-bold.fntdata"/><Relationship Id="rId30" Type="http://schemas.openxmlformats.org/officeDocument/2006/relationships/slide" Target="slides/slide23.xml"/><Relationship Id="rId74" Type="http://schemas.openxmlformats.org/officeDocument/2006/relationships/font" Target="fonts/Montserrat-regular.fntdata"/><Relationship Id="rId33" Type="http://schemas.openxmlformats.org/officeDocument/2006/relationships/slide" Target="slides/slide26.xml"/><Relationship Id="rId77" Type="http://schemas.openxmlformats.org/officeDocument/2006/relationships/font" Target="fonts/Montserrat-boldItalic.fntdata"/><Relationship Id="rId32" Type="http://schemas.openxmlformats.org/officeDocument/2006/relationships/slide" Target="slides/slide25.xml"/><Relationship Id="rId76" Type="http://schemas.openxmlformats.org/officeDocument/2006/relationships/font" Target="fonts/Montserrat-italic.fntdata"/><Relationship Id="rId35" Type="http://schemas.openxmlformats.org/officeDocument/2006/relationships/slide" Target="slides/slide28.xml"/><Relationship Id="rId34" Type="http://schemas.openxmlformats.org/officeDocument/2006/relationships/slide" Target="slides/slide27.xml"/><Relationship Id="rId71" Type="http://schemas.openxmlformats.org/officeDocument/2006/relationships/font" Target="fonts/Roboto-bold.fntdata"/><Relationship Id="rId70" Type="http://schemas.openxmlformats.org/officeDocument/2006/relationships/font" Target="fonts/Roboto-regular.fntdata"/><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2" Type="http://schemas.openxmlformats.org/officeDocument/2006/relationships/slide" Target="slides/slide55.xml"/><Relationship Id="rId61" Type="http://schemas.openxmlformats.org/officeDocument/2006/relationships/slide" Target="slides/slide54.xml"/><Relationship Id="rId20" Type="http://schemas.openxmlformats.org/officeDocument/2006/relationships/slide" Target="slides/slide13.xml"/><Relationship Id="rId64" Type="http://schemas.openxmlformats.org/officeDocument/2006/relationships/slide" Target="slides/slide57.xml"/><Relationship Id="rId63" Type="http://schemas.openxmlformats.org/officeDocument/2006/relationships/slide" Target="slides/slide56.xml"/><Relationship Id="rId22" Type="http://schemas.openxmlformats.org/officeDocument/2006/relationships/slide" Target="slides/slide15.xml"/><Relationship Id="rId66" Type="http://schemas.openxmlformats.org/officeDocument/2006/relationships/slide" Target="slides/slide59.xml"/><Relationship Id="rId21" Type="http://schemas.openxmlformats.org/officeDocument/2006/relationships/slide" Target="slides/slide14.xml"/><Relationship Id="rId65" Type="http://schemas.openxmlformats.org/officeDocument/2006/relationships/slide" Target="slides/slide58.xml"/><Relationship Id="rId24" Type="http://schemas.openxmlformats.org/officeDocument/2006/relationships/slide" Target="slides/slide17.xml"/><Relationship Id="rId68" Type="http://schemas.openxmlformats.org/officeDocument/2006/relationships/slide" Target="slides/slide61.xml"/><Relationship Id="rId23" Type="http://schemas.openxmlformats.org/officeDocument/2006/relationships/slide" Target="slides/slide16.xml"/><Relationship Id="rId67" Type="http://schemas.openxmlformats.org/officeDocument/2006/relationships/slide" Target="slides/slide60.xml"/><Relationship Id="rId60" Type="http://schemas.openxmlformats.org/officeDocument/2006/relationships/slide" Target="slides/slide53.xml"/><Relationship Id="rId26" Type="http://schemas.openxmlformats.org/officeDocument/2006/relationships/slide" Target="slides/slide19.xml"/><Relationship Id="rId25" Type="http://schemas.openxmlformats.org/officeDocument/2006/relationships/slide" Target="slides/slide18.xml"/><Relationship Id="rId69" Type="http://schemas.openxmlformats.org/officeDocument/2006/relationships/slide" Target="slides/slide62.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11" Type="http://schemas.openxmlformats.org/officeDocument/2006/relationships/slide" Target="slides/slide4.xml"/><Relationship Id="rId55" Type="http://schemas.openxmlformats.org/officeDocument/2006/relationships/slide" Target="slides/slide48.xml"/><Relationship Id="rId10" Type="http://schemas.openxmlformats.org/officeDocument/2006/relationships/slide" Target="slides/slide3.xml"/><Relationship Id="rId54" Type="http://schemas.openxmlformats.org/officeDocument/2006/relationships/slide" Target="slides/slide47.xml"/><Relationship Id="rId13" Type="http://schemas.openxmlformats.org/officeDocument/2006/relationships/slide" Target="slides/slide6.xml"/><Relationship Id="rId57" Type="http://schemas.openxmlformats.org/officeDocument/2006/relationships/slide" Target="slides/slide50.xml"/><Relationship Id="rId12" Type="http://schemas.openxmlformats.org/officeDocument/2006/relationships/slide" Target="slides/slide5.xml"/><Relationship Id="rId56" Type="http://schemas.openxmlformats.org/officeDocument/2006/relationships/slide" Target="slides/slide49.xml"/><Relationship Id="rId15" Type="http://schemas.openxmlformats.org/officeDocument/2006/relationships/slide" Target="slides/slide8.xml"/><Relationship Id="rId59" Type="http://schemas.openxmlformats.org/officeDocument/2006/relationships/slide" Target="slides/slide52.xml"/><Relationship Id="rId14" Type="http://schemas.openxmlformats.org/officeDocument/2006/relationships/slide" Target="slides/slide7.xml"/><Relationship Id="rId58" Type="http://schemas.openxmlformats.org/officeDocument/2006/relationships/slide" Target="slides/slide51.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6" name="Shape 126"/>
        <p:cNvGrpSpPr/>
        <p:nvPr/>
      </p:nvGrpSpPr>
      <p:grpSpPr>
        <a:xfrm>
          <a:off x="0" y="0"/>
          <a:ext cx="0" cy="0"/>
          <a:chOff x="0" y="0"/>
          <a:chExt cx="0" cy="0"/>
        </a:xfrm>
      </p:grpSpPr>
      <p:sp>
        <p:nvSpPr>
          <p:cNvPr id="127" name="Google Shape;127;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7" name="Shape 187"/>
        <p:cNvGrpSpPr/>
        <p:nvPr/>
      </p:nvGrpSpPr>
      <p:grpSpPr>
        <a:xfrm>
          <a:off x="0" y="0"/>
          <a:ext cx="0" cy="0"/>
          <a:chOff x="0" y="0"/>
          <a:chExt cx="0" cy="0"/>
        </a:xfrm>
      </p:grpSpPr>
      <p:sp>
        <p:nvSpPr>
          <p:cNvPr id="188" name="Google Shape;188;g2863a42523498723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2863a42523498723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3" name="Shape 193"/>
        <p:cNvGrpSpPr/>
        <p:nvPr/>
      </p:nvGrpSpPr>
      <p:grpSpPr>
        <a:xfrm>
          <a:off x="0" y="0"/>
          <a:ext cx="0" cy="0"/>
          <a:chOff x="0" y="0"/>
          <a:chExt cx="0" cy="0"/>
        </a:xfrm>
      </p:grpSpPr>
      <p:sp>
        <p:nvSpPr>
          <p:cNvPr id="194" name="Google Shape;194;g2863a42523498723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2863a42523498723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0" name="Shape 200"/>
        <p:cNvGrpSpPr/>
        <p:nvPr/>
      </p:nvGrpSpPr>
      <p:grpSpPr>
        <a:xfrm>
          <a:off x="0" y="0"/>
          <a:ext cx="0" cy="0"/>
          <a:chOff x="0" y="0"/>
          <a:chExt cx="0" cy="0"/>
        </a:xfrm>
      </p:grpSpPr>
      <p:sp>
        <p:nvSpPr>
          <p:cNvPr id="201" name="Google Shape;201;g5f7cfadbc1_0_2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5f7cfadbc1_0_2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5" name="Shape 205"/>
        <p:cNvGrpSpPr/>
        <p:nvPr/>
      </p:nvGrpSpPr>
      <p:grpSpPr>
        <a:xfrm>
          <a:off x="0" y="0"/>
          <a:ext cx="0" cy="0"/>
          <a:chOff x="0" y="0"/>
          <a:chExt cx="0" cy="0"/>
        </a:xfrm>
      </p:grpSpPr>
      <p:sp>
        <p:nvSpPr>
          <p:cNvPr id="206" name="Google Shape;206;g6125566894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6125566894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2" name="Shape 212"/>
        <p:cNvGrpSpPr/>
        <p:nvPr/>
      </p:nvGrpSpPr>
      <p:grpSpPr>
        <a:xfrm>
          <a:off x="0" y="0"/>
          <a:ext cx="0" cy="0"/>
          <a:chOff x="0" y="0"/>
          <a:chExt cx="0" cy="0"/>
        </a:xfrm>
      </p:grpSpPr>
      <p:sp>
        <p:nvSpPr>
          <p:cNvPr id="213" name="Google Shape;213;g6125566894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6125566894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7" name="Shape 217"/>
        <p:cNvGrpSpPr/>
        <p:nvPr/>
      </p:nvGrpSpPr>
      <p:grpSpPr>
        <a:xfrm>
          <a:off x="0" y="0"/>
          <a:ext cx="0" cy="0"/>
          <a:chOff x="0" y="0"/>
          <a:chExt cx="0" cy="0"/>
        </a:xfrm>
      </p:grpSpPr>
      <p:sp>
        <p:nvSpPr>
          <p:cNvPr id="218" name="Google Shape;218;g612556689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612556689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4" name="Shape 224"/>
        <p:cNvGrpSpPr/>
        <p:nvPr/>
      </p:nvGrpSpPr>
      <p:grpSpPr>
        <a:xfrm>
          <a:off x="0" y="0"/>
          <a:ext cx="0" cy="0"/>
          <a:chOff x="0" y="0"/>
          <a:chExt cx="0" cy="0"/>
        </a:xfrm>
      </p:grpSpPr>
      <p:sp>
        <p:nvSpPr>
          <p:cNvPr id="225" name="Google Shape;225;g6125566894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6125566894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1" name="Shape 231"/>
        <p:cNvGrpSpPr/>
        <p:nvPr/>
      </p:nvGrpSpPr>
      <p:grpSpPr>
        <a:xfrm>
          <a:off x="0" y="0"/>
          <a:ext cx="0" cy="0"/>
          <a:chOff x="0" y="0"/>
          <a:chExt cx="0" cy="0"/>
        </a:xfrm>
      </p:grpSpPr>
      <p:sp>
        <p:nvSpPr>
          <p:cNvPr id="232" name="Google Shape;232;g6125566894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6125566894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8" name="Shape 238"/>
        <p:cNvGrpSpPr/>
        <p:nvPr/>
      </p:nvGrpSpPr>
      <p:grpSpPr>
        <a:xfrm>
          <a:off x="0" y="0"/>
          <a:ext cx="0" cy="0"/>
          <a:chOff x="0" y="0"/>
          <a:chExt cx="0" cy="0"/>
        </a:xfrm>
      </p:grpSpPr>
      <p:sp>
        <p:nvSpPr>
          <p:cNvPr id="239" name="Google Shape;239;g6125566894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6125566894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5" name="Shape 245"/>
        <p:cNvGrpSpPr/>
        <p:nvPr/>
      </p:nvGrpSpPr>
      <p:grpSpPr>
        <a:xfrm>
          <a:off x="0" y="0"/>
          <a:ext cx="0" cy="0"/>
          <a:chOff x="0" y="0"/>
          <a:chExt cx="0" cy="0"/>
        </a:xfrm>
      </p:grpSpPr>
      <p:sp>
        <p:nvSpPr>
          <p:cNvPr id="246" name="Google Shape;246;g6125566894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6125566894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2" name="Shape 132"/>
        <p:cNvGrpSpPr/>
        <p:nvPr/>
      </p:nvGrpSpPr>
      <p:grpSpPr>
        <a:xfrm>
          <a:off x="0" y="0"/>
          <a:ext cx="0" cy="0"/>
          <a:chOff x="0" y="0"/>
          <a:chExt cx="0" cy="0"/>
        </a:xfrm>
      </p:grpSpPr>
      <p:sp>
        <p:nvSpPr>
          <p:cNvPr id="133" name="Google Shape;133;g5f7cfadbc1_0_2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5f7cfadbc1_0_2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2" name="Shape 252"/>
        <p:cNvGrpSpPr/>
        <p:nvPr/>
      </p:nvGrpSpPr>
      <p:grpSpPr>
        <a:xfrm>
          <a:off x="0" y="0"/>
          <a:ext cx="0" cy="0"/>
          <a:chOff x="0" y="0"/>
          <a:chExt cx="0" cy="0"/>
        </a:xfrm>
      </p:grpSpPr>
      <p:sp>
        <p:nvSpPr>
          <p:cNvPr id="253" name="Google Shape;253;g6125566894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6125566894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2" name="Shape 262"/>
        <p:cNvGrpSpPr/>
        <p:nvPr/>
      </p:nvGrpSpPr>
      <p:grpSpPr>
        <a:xfrm>
          <a:off x="0" y="0"/>
          <a:ext cx="0" cy="0"/>
          <a:chOff x="0" y="0"/>
          <a:chExt cx="0" cy="0"/>
        </a:xfrm>
      </p:grpSpPr>
      <p:sp>
        <p:nvSpPr>
          <p:cNvPr id="263" name="Google Shape;263;g6125566894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6125566894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9" name="Shape 269"/>
        <p:cNvGrpSpPr/>
        <p:nvPr/>
      </p:nvGrpSpPr>
      <p:grpSpPr>
        <a:xfrm>
          <a:off x="0" y="0"/>
          <a:ext cx="0" cy="0"/>
          <a:chOff x="0" y="0"/>
          <a:chExt cx="0" cy="0"/>
        </a:xfrm>
      </p:grpSpPr>
      <p:sp>
        <p:nvSpPr>
          <p:cNvPr id="270" name="Google Shape;270;g6125566894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6125566894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6" name="Shape 276"/>
        <p:cNvGrpSpPr/>
        <p:nvPr/>
      </p:nvGrpSpPr>
      <p:grpSpPr>
        <a:xfrm>
          <a:off x="0" y="0"/>
          <a:ext cx="0" cy="0"/>
          <a:chOff x="0" y="0"/>
          <a:chExt cx="0" cy="0"/>
        </a:xfrm>
      </p:grpSpPr>
      <p:sp>
        <p:nvSpPr>
          <p:cNvPr id="277" name="Google Shape;277;g6125566894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6125566894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2" name="Shape 282"/>
        <p:cNvGrpSpPr/>
        <p:nvPr/>
      </p:nvGrpSpPr>
      <p:grpSpPr>
        <a:xfrm>
          <a:off x="0" y="0"/>
          <a:ext cx="0" cy="0"/>
          <a:chOff x="0" y="0"/>
          <a:chExt cx="0" cy="0"/>
        </a:xfrm>
      </p:grpSpPr>
      <p:sp>
        <p:nvSpPr>
          <p:cNvPr id="283" name="Google Shape;283;g5f7cfadbc1_0_2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5f7cfadbc1_0_2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7" name="Shape 287"/>
        <p:cNvGrpSpPr/>
        <p:nvPr/>
      </p:nvGrpSpPr>
      <p:grpSpPr>
        <a:xfrm>
          <a:off x="0" y="0"/>
          <a:ext cx="0" cy="0"/>
          <a:chOff x="0" y="0"/>
          <a:chExt cx="0" cy="0"/>
        </a:xfrm>
      </p:grpSpPr>
      <p:sp>
        <p:nvSpPr>
          <p:cNvPr id="288" name="Google Shape;288;g60e8166b13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60e8166b13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4" name="Shape 294"/>
        <p:cNvGrpSpPr/>
        <p:nvPr/>
      </p:nvGrpSpPr>
      <p:grpSpPr>
        <a:xfrm>
          <a:off x="0" y="0"/>
          <a:ext cx="0" cy="0"/>
          <a:chOff x="0" y="0"/>
          <a:chExt cx="0" cy="0"/>
        </a:xfrm>
      </p:grpSpPr>
      <p:sp>
        <p:nvSpPr>
          <p:cNvPr id="295" name="Google Shape;295;g60f02a8e9b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60f02a8e9b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1" name="Shape 301"/>
        <p:cNvGrpSpPr/>
        <p:nvPr/>
      </p:nvGrpSpPr>
      <p:grpSpPr>
        <a:xfrm>
          <a:off x="0" y="0"/>
          <a:ext cx="0" cy="0"/>
          <a:chOff x="0" y="0"/>
          <a:chExt cx="0" cy="0"/>
        </a:xfrm>
      </p:grpSpPr>
      <p:sp>
        <p:nvSpPr>
          <p:cNvPr id="302" name="Google Shape;302;g5f7cfadbc1_0_2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5f7cfadbc1_0_2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6" name="Shape 306"/>
        <p:cNvGrpSpPr/>
        <p:nvPr/>
      </p:nvGrpSpPr>
      <p:grpSpPr>
        <a:xfrm>
          <a:off x="0" y="0"/>
          <a:ext cx="0" cy="0"/>
          <a:chOff x="0" y="0"/>
          <a:chExt cx="0" cy="0"/>
        </a:xfrm>
      </p:grpSpPr>
      <p:sp>
        <p:nvSpPr>
          <p:cNvPr id="307" name="Google Shape;307;g5f7cfadbc1_0_2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5f7cfadbc1_0_2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1" name="Shape 311"/>
        <p:cNvGrpSpPr/>
        <p:nvPr/>
      </p:nvGrpSpPr>
      <p:grpSpPr>
        <a:xfrm>
          <a:off x="0" y="0"/>
          <a:ext cx="0" cy="0"/>
          <a:chOff x="0" y="0"/>
          <a:chExt cx="0" cy="0"/>
        </a:xfrm>
      </p:grpSpPr>
      <p:sp>
        <p:nvSpPr>
          <p:cNvPr id="312" name="Google Shape;312;g60f02a8e9b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60f02a8e9b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Existen arquitecturas de redes neuronales para muchos propósitos, para analizar imagenes, para seccionar imagenes, para insertar información, etc. Las que fueron utilizadas en este estudio, fueron las que tienen una estructura favorable para procesar datos secuenciales, es decir que dependen de su secuencia, como son, los videos y los textos, etc. </a:t>
            </a:r>
            <a:endParaRPr/>
          </a:p>
          <a:p>
            <a:pPr indent="0" lvl="0" marL="0" rtl="0" algn="l">
              <a:spcBef>
                <a:spcPts val="0"/>
              </a:spcBef>
              <a:spcAft>
                <a:spcPts val="0"/>
              </a:spcAft>
              <a:buNone/>
            </a:pPr>
            <a:r>
              <a:rPr lang="es"/>
              <a:t>Esta arquitectura se conoce como RNN o redes neuronales recurrentes. En la figura de arriba se puede ver como se tienen vectores que entran de manera secuencial a una unidad de procesamiento. </a:t>
            </a:r>
            <a:endParaRPr/>
          </a:p>
          <a:p>
            <a:pPr indent="0" lvl="0" marL="0" rtl="0" algn="l">
              <a:spcBef>
                <a:spcPts val="0"/>
              </a:spcBef>
              <a:spcAft>
                <a:spcPts val="0"/>
              </a:spcAft>
              <a:buNone/>
            </a:pPr>
            <a:r>
              <a:rPr lang="es"/>
              <a:t>Internamente estas unidades son como se muestra en la figura de abajo a la izquierda, donde se tiene la entrada procesada por las unidades anteriores y se concatena con la entrada que actualmente se esta procesando. Después de procesarse se pasa a la siguiente unidad como entrada. </a:t>
            </a:r>
            <a:endParaRPr/>
          </a:p>
          <a:p>
            <a:pPr indent="0" lvl="0" marL="0" rtl="0" algn="l">
              <a:spcBef>
                <a:spcPts val="0"/>
              </a:spcBef>
              <a:spcAft>
                <a:spcPts val="0"/>
              </a:spcAft>
              <a:buNone/>
            </a:pPr>
            <a:r>
              <a:t/>
            </a:r>
            <a:endParaRPr/>
          </a:p>
          <a:p>
            <a:pPr indent="0" lvl="0" marL="0" rtl="0" algn="l">
              <a:spcBef>
                <a:spcPts val="0"/>
              </a:spcBef>
              <a:spcAft>
                <a:spcPts val="0"/>
              </a:spcAft>
              <a:buNone/>
            </a:pPr>
            <a:r>
              <a:rPr b="1" lang="es"/>
              <a:t>Se podría decir que estas unidades pasan a las sus unidades subsecuentes un resumen de lo que se encontró previamente en la secuencia.</a:t>
            </a:r>
            <a:endParaRPr b="1"/>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8" name="Shape 138"/>
        <p:cNvGrpSpPr/>
        <p:nvPr/>
      </p:nvGrpSpPr>
      <p:grpSpPr>
        <a:xfrm>
          <a:off x="0" y="0"/>
          <a:ext cx="0" cy="0"/>
          <a:chOff x="0" y="0"/>
          <a:chExt cx="0" cy="0"/>
        </a:xfrm>
      </p:grpSpPr>
      <p:sp>
        <p:nvSpPr>
          <p:cNvPr id="139" name="Google Shape;139;g5f7cfadbc1_0_2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5f7cfadbc1_0_2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8" name="Shape 318"/>
        <p:cNvGrpSpPr/>
        <p:nvPr/>
      </p:nvGrpSpPr>
      <p:grpSpPr>
        <a:xfrm>
          <a:off x="0" y="0"/>
          <a:ext cx="0" cy="0"/>
          <a:chOff x="0" y="0"/>
          <a:chExt cx="0" cy="0"/>
        </a:xfrm>
      </p:grpSpPr>
      <p:sp>
        <p:nvSpPr>
          <p:cNvPr id="319" name="Google Shape;319;g60f02a8e9b_1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60f02a8e9b_1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5" name="Shape 325"/>
        <p:cNvGrpSpPr/>
        <p:nvPr/>
      </p:nvGrpSpPr>
      <p:grpSpPr>
        <a:xfrm>
          <a:off x="0" y="0"/>
          <a:ext cx="0" cy="0"/>
          <a:chOff x="0" y="0"/>
          <a:chExt cx="0" cy="0"/>
        </a:xfrm>
      </p:grpSpPr>
      <p:sp>
        <p:nvSpPr>
          <p:cNvPr id="326" name="Google Shape;326;g60f02a8e9b_1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60f02a8e9b_1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2" name="Shape 332"/>
        <p:cNvGrpSpPr/>
        <p:nvPr/>
      </p:nvGrpSpPr>
      <p:grpSpPr>
        <a:xfrm>
          <a:off x="0" y="0"/>
          <a:ext cx="0" cy="0"/>
          <a:chOff x="0" y="0"/>
          <a:chExt cx="0" cy="0"/>
        </a:xfrm>
      </p:grpSpPr>
      <p:sp>
        <p:nvSpPr>
          <p:cNvPr id="333" name="Google Shape;333;g2863a42523498723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2863a42523498723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La redes neuronales recurrentes tiene como procesamiento una red neuronal con función de activación, tangente hiperbólica.</a:t>
            </a:r>
            <a:endParaRPr/>
          </a:p>
          <a:p>
            <a:pPr indent="0" lvl="0" marL="0" rtl="0" algn="l">
              <a:spcBef>
                <a:spcPts val="0"/>
              </a:spcBef>
              <a:spcAft>
                <a:spcPts val="0"/>
              </a:spcAft>
              <a:buNone/>
            </a:pPr>
            <a:r>
              <a:rPr lang="es"/>
              <a:t>Esto es con el de propósito de normalizar lo valores que se van pasando entre unidades entre -1 y 1.</a:t>
            </a:r>
            <a:endParaRPr/>
          </a:p>
          <a:p>
            <a:pPr indent="0" lvl="0" marL="0" rtl="0" algn="l">
              <a:spcBef>
                <a:spcPts val="0"/>
              </a:spcBef>
              <a:spcAft>
                <a:spcPts val="0"/>
              </a:spcAft>
              <a:buNone/>
            </a:pPr>
            <a:r>
              <a:rPr lang="es"/>
              <a:t>Sin esta unidad los valores crecerian tanto, que los más pequeños del vector ya no serían relevantes.</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3" name="Shape 343"/>
        <p:cNvGrpSpPr/>
        <p:nvPr/>
      </p:nvGrpSpPr>
      <p:grpSpPr>
        <a:xfrm>
          <a:off x="0" y="0"/>
          <a:ext cx="0" cy="0"/>
          <a:chOff x="0" y="0"/>
          <a:chExt cx="0" cy="0"/>
        </a:xfrm>
      </p:grpSpPr>
      <p:sp>
        <p:nvSpPr>
          <p:cNvPr id="344" name="Google Shape;344;g5f7cfadbc1_0_2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5f7cfadbc1_0_2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8" name="Shape 348"/>
        <p:cNvGrpSpPr/>
        <p:nvPr/>
      </p:nvGrpSpPr>
      <p:grpSpPr>
        <a:xfrm>
          <a:off x="0" y="0"/>
          <a:ext cx="0" cy="0"/>
          <a:chOff x="0" y="0"/>
          <a:chExt cx="0" cy="0"/>
        </a:xfrm>
      </p:grpSpPr>
      <p:sp>
        <p:nvSpPr>
          <p:cNvPr id="349" name="Google Shape;349;g611a09d5f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611a09d5f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5" name="Shape 355"/>
        <p:cNvGrpSpPr/>
        <p:nvPr/>
      </p:nvGrpSpPr>
      <p:grpSpPr>
        <a:xfrm>
          <a:off x="0" y="0"/>
          <a:ext cx="0" cy="0"/>
          <a:chOff x="0" y="0"/>
          <a:chExt cx="0" cy="0"/>
        </a:xfrm>
      </p:grpSpPr>
      <p:sp>
        <p:nvSpPr>
          <p:cNvPr id="356" name="Google Shape;356;g611a09d5f7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611a09d5f7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1" name="Shape 361"/>
        <p:cNvGrpSpPr/>
        <p:nvPr/>
      </p:nvGrpSpPr>
      <p:grpSpPr>
        <a:xfrm>
          <a:off x="0" y="0"/>
          <a:ext cx="0" cy="0"/>
          <a:chOff x="0" y="0"/>
          <a:chExt cx="0" cy="0"/>
        </a:xfrm>
      </p:grpSpPr>
      <p:sp>
        <p:nvSpPr>
          <p:cNvPr id="362" name="Google Shape;362;g611a09d5f7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611a09d5f7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9" name="Shape 369"/>
        <p:cNvGrpSpPr/>
        <p:nvPr/>
      </p:nvGrpSpPr>
      <p:grpSpPr>
        <a:xfrm>
          <a:off x="0" y="0"/>
          <a:ext cx="0" cy="0"/>
          <a:chOff x="0" y="0"/>
          <a:chExt cx="0" cy="0"/>
        </a:xfrm>
      </p:grpSpPr>
      <p:sp>
        <p:nvSpPr>
          <p:cNvPr id="370" name="Google Shape;370;g611a09d5f7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611a09d5f7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6" name="Shape 376"/>
        <p:cNvGrpSpPr/>
        <p:nvPr/>
      </p:nvGrpSpPr>
      <p:grpSpPr>
        <a:xfrm>
          <a:off x="0" y="0"/>
          <a:ext cx="0" cy="0"/>
          <a:chOff x="0" y="0"/>
          <a:chExt cx="0" cy="0"/>
        </a:xfrm>
      </p:grpSpPr>
      <p:sp>
        <p:nvSpPr>
          <p:cNvPr id="377" name="Google Shape;377;g611a09d5f7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611a09d5f7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2" name="Shape 382"/>
        <p:cNvGrpSpPr/>
        <p:nvPr/>
      </p:nvGrpSpPr>
      <p:grpSpPr>
        <a:xfrm>
          <a:off x="0" y="0"/>
          <a:ext cx="0" cy="0"/>
          <a:chOff x="0" y="0"/>
          <a:chExt cx="0" cy="0"/>
        </a:xfrm>
      </p:grpSpPr>
      <p:sp>
        <p:nvSpPr>
          <p:cNvPr id="383" name="Google Shape;383;g611a09d5f7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611a09d5f7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3" name="Shape 143"/>
        <p:cNvGrpSpPr/>
        <p:nvPr/>
      </p:nvGrpSpPr>
      <p:grpSpPr>
        <a:xfrm>
          <a:off x="0" y="0"/>
          <a:ext cx="0" cy="0"/>
          <a:chOff x="0" y="0"/>
          <a:chExt cx="0" cy="0"/>
        </a:xfrm>
      </p:grpSpPr>
      <p:sp>
        <p:nvSpPr>
          <p:cNvPr id="144" name="Google Shape;144;g5fc139727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5fc139727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8" name="Shape 388"/>
        <p:cNvGrpSpPr/>
        <p:nvPr/>
      </p:nvGrpSpPr>
      <p:grpSpPr>
        <a:xfrm>
          <a:off x="0" y="0"/>
          <a:ext cx="0" cy="0"/>
          <a:chOff x="0" y="0"/>
          <a:chExt cx="0" cy="0"/>
        </a:xfrm>
      </p:grpSpPr>
      <p:sp>
        <p:nvSpPr>
          <p:cNvPr id="389" name="Google Shape;389;g611a09d5f7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0" name="Google Shape;390;g611a09d5f7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3" name="Shape 393"/>
        <p:cNvGrpSpPr/>
        <p:nvPr/>
      </p:nvGrpSpPr>
      <p:grpSpPr>
        <a:xfrm>
          <a:off x="0" y="0"/>
          <a:ext cx="0" cy="0"/>
          <a:chOff x="0" y="0"/>
          <a:chExt cx="0" cy="0"/>
        </a:xfrm>
      </p:grpSpPr>
      <p:sp>
        <p:nvSpPr>
          <p:cNvPr id="394" name="Google Shape;394;g611a09d5f7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611a09d5f7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8" name="Shape 398"/>
        <p:cNvGrpSpPr/>
        <p:nvPr/>
      </p:nvGrpSpPr>
      <p:grpSpPr>
        <a:xfrm>
          <a:off x="0" y="0"/>
          <a:ext cx="0" cy="0"/>
          <a:chOff x="0" y="0"/>
          <a:chExt cx="0" cy="0"/>
        </a:xfrm>
      </p:grpSpPr>
      <p:sp>
        <p:nvSpPr>
          <p:cNvPr id="399" name="Google Shape;399;g611a09d5f7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0" name="Google Shape;400;g611a09d5f7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3" name="Shape 403"/>
        <p:cNvGrpSpPr/>
        <p:nvPr/>
      </p:nvGrpSpPr>
      <p:grpSpPr>
        <a:xfrm>
          <a:off x="0" y="0"/>
          <a:ext cx="0" cy="0"/>
          <a:chOff x="0" y="0"/>
          <a:chExt cx="0" cy="0"/>
        </a:xfrm>
      </p:grpSpPr>
      <p:sp>
        <p:nvSpPr>
          <p:cNvPr id="404" name="Google Shape;404;g611a09d5f7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5" name="Google Shape;405;g611a09d5f7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8" name="Shape 408"/>
        <p:cNvGrpSpPr/>
        <p:nvPr/>
      </p:nvGrpSpPr>
      <p:grpSpPr>
        <a:xfrm>
          <a:off x="0" y="0"/>
          <a:ext cx="0" cy="0"/>
          <a:chOff x="0" y="0"/>
          <a:chExt cx="0" cy="0"/>
        </a:xfrm>
      </p:grpSpPr>
      <p:sp>
        <p:nvSpPr>
          <p:cNvPr id="409" name="Google Shape;409;g611a09d5f7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0" name="Google Shape;410;g611a09d5f7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3" name="Shape 413"/>
        <p:cNvGrpSpPr/>
        <p:nvPr/>
      </p:nvGrpSpPr>
      <p:grpSpPr>
        <a:xfrm>
          <a:off x="0" y="0"/>
          <a:ext cx="0" cy="0"/>
          <a:chOff x="0" y="0"/>
          <a:chExt cx="0" cy="0"/>
        </a:xfrm>
      </p:grpSpPr>
      <p:sp>
        <p:nvSpPr>
          <p:cNvPr id="414" name="Google Shape;414;g611a09d5f7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5" name="Google Shape;415;g611a09d5f7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0" name="Shape 420"/>
        <p:cNvGrpSpPr/>
        <p:nvPr/>
      </p:nvGrpSpPr>
      <p:grpSpPr>
        <a:xfrm>
          <a:off x="0" y="0"/>
          <a:ext cx="0" cy="0"/>
          <a:chOff x="0" y="0"/>
          <a:chExt cx="0" cy="0"/>
        </a:xfrm>
      </p:grpSpPr>
      <p:sp>
        <p:nvSpPr>
          <p:cNvPr id="421" name="Google Shape;421;g611a09d5f7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2" name="Google Shape;422;g611a09d5f7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7" name="Shape 427"/>
        <p:cNvGrpSpPr/>
        <p:nvPr/>
      </p:nvGrpSpPr>
      <p:grpSpPr>
        <a:xfrm>
          <a:off x="0" y="0"/>
          <a:ext cx="0" cy="0"/>
          <a:chOff x="0" y="0"/>
          <a:chExt cx="0" cy="0"/>
        </a:xfrm>
      </p:grpSpPr>
      <p:sp>
        <p:nvSpPr>
          <p:cNvPr id="428" name="Google Shape;428;g611a09d5f7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9" name="Google Shape;429;g611a09d5f7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3" name="Shape 433"/>
        <p:cNvGrpSpPr/>
        <p:nvPr/>
      </p:nvGrpSpPr>
      <p:grpSpPr>
        <a:xfrm>
          <a:off x="0" y="0"/>
          <a:ext cx="0" cy="0"/>
          <a:chOff x="0" y="0"/>
          <a:chExt cx="0" cy="0"/>
        </a:xfrm>
      </p:grpSpPr>
      <p:sp>
        <p:nvSpPr>
          <p:cNvPr id="434" name="Google Shape;434;g611a09d5f7_1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5" name="Google Shape;435;g611a09d5f7_1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9" name="Shape 439"/>
        <p:cNvGrpSpPr/>
        <p:nvPr/>
      </p:nvGrpSpPr>
      <p:grpSpPr>
        <a:xfrm>
          <a:off x="0" y="0"/>
          <a:ext cx="0" cy="0"/>
          <a:chOff x="0" y="0"/>
          <a:chExt cx="0" cy="0"/>
        </a:xfrm>
      </p:grpSpPr>
      <p:sp>
        <p:nvSpPr>
          <p:cNvPr id="440" name="Google Shape;440;g611a09d5f7_1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1" name="Google Shape;441;g611a09d5f7_1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0" name="Shape 150"/>
        <p:cNvGrpSpPr/>
        <p:nvPr/>
      </p:nvGrpSpPr>
      <p:grpSpPr>
        <a:xfrm>
          <a:off x="0" y="0"/>
          <a:ext cx="0" cy="0"/>
          <a:chOff x="0" y="0"/>
          <a:chExt cx="0" cy="0"/>
        </a:xfrm>
      </p:grpSpPr>
      <p:sp>
        <p:nvSpPr>
          <p:cNvPr id="151" name="Google Shape;151;g60db5338e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60db5338e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5" name="Shape 445"/>
        <p:cNvGrpSpPr/>
        <p:nvPr/>
      </p:nvGrpSpPr>
      <p:grpSpPr>
        <a:xfrm>
          <a:off x="0" y="0"/>
          <a:ext cx="0" cy="0"/>
          <a:chOff x="0" y="0"/>
          <a:chExt cx="0" cy="0"/>
        </a:xfrm>
      </p:grpSpPr>
      <p:sp>
        <p:nvSpPr>
          <p:cNvPr id="446" name="Google Shape;446;g611a09d5f7_1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7" name="Google Shape;447;g611a09d5f7_1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1" name="Shape 451"/>
        <p:cNvGrpSpPr/>
        <p:nvPr/>
      </p:nvGrpSpPr>
      <p:grpSpPr>
        <a:xfrm>
          <a:off x="0" y="0"/>
          <a:ext cx="0" cy="0"/>
          <a:chOff x="0" y="0"/>
          <a:chExt cx="0" cy="0"/>
        </a:xfrm>
      </p:grpSpPr>
      <p:sp>
        <p:nvSpPr>
          <p:cNvPr id="452" name="Google Shape;452;g611a09d5f7_1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3" name="Google Shape;453;g611a09d5f7_1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7" name="Shape 457"/>
        <p:cNvGrpSpPr/>
        <p:nvPr/>
      </p:nvGrpSpPr>
      <p:grpSpPr>
        <a:xfrm>
          <a:off x="0" y="0"/>
          <a:ext cx="0" cy="0"/>
          <a:chOff x="0" y="0"/>
          <a:chExt cx="0" cy="0"/>
        </a:xfrm>
      </p:grpSpPr>
      <p:sp>
        <p:nvSpPr>
          <p:cNvPr id="458" name="Google Shape;458;g5f7cfadbc1_0_2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9" name="Google Shape;459;g5f7cfadbc1_0_2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2" name="Shape 462"/>
        <p:cNvGrpSpPr/>
        <p:nvPr/>
      </p:nvGrpSpPr>
      <p:grpSpPr>
        <a:xfrm>
          <a:off x="0" y="0"/>
          <a:ext cx="0" cy="0"/>
          <a:chOff x="0" y="0"/>
          <a:chExt cx="0" cy="0"/>
        </a:xfrm>
      </p:grpSpPr>
      <p:sp>
        <p:nvSpPr>
          <p:cNvPr id="463" name="Google Shape;463;g60f02a8e9b_1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4" name="Google Shape;464;g60f02a8e9b_1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8" name="Shape 468"/>
        <p:cNvGrpSpPr/>
        <p:nvPr/>
      </p:nvGrpSpPr>
      <p:grpSpPr>
        <a:xfrm>
          <a:off x="0" y="0"/>
          <a:ext cx="0" cy="0"/>
          <a:chOff x="0" y="0"/>
          <a:chExt cx="0" cy="0"/>
        </a:xfrm>
      </p:grpSpPr>
      <p:sp>
        <p:nvSpPr>
          <p:cNvPr id="469" name="Google Shape;469;g4d5fa16c47a76bc5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0" name="Google Shape;470;g4d5fa16c47a76bc5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4" name="Shape 474"/>
        <p:cNvGrpSpPr/>
        <p:nvPr/>
      </p:nvGrpSpPr>
      <p:grpSpPr>
        <a:xfrm>
          <a:off x="0" y="0"/>
          <a:ext cx="0" cy="0"/>
          <a:chOff x="0" y="0"/>
          <a:chExt cx="0" cy="0"/>
        </a:xfrm>
      </p:grpSpPr>
      <p:sp>
        <p:nvSpPr>
          <p:cNvPr id="475" name="Google Shape;475;g4d5fa16c47a76bc5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6" name="Google Shape;476;g4d5fa16c47a76bc5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2" name="Shape 482"/>
        <p:cNvGrpSpPr/>
        <p:nvPr/>
      </p:nvGrpSpPr>
      <p:grpSpPr>
        <a:xfrm>
          <a:off x="0" y="0"/>
          <a:ext cx="0" cy="0"/>
          <a:chOff x="0" y="0"/>
          <a:chExt cx="0" cy="0"/>
        </a:xfrm>
      </p:grpSpPr>
      <p:sp>
        <p:nvSpPr>
          <p:cNvPr id="483" name="Google Shape;483;g4d5fa16c47a76bc5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4" name="Google Shape;484;g4d5fa16c47a76bc5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8" name="Shape 488"/>
        <p:cNvGrpSpPr/>
        <p:nvPr/>
      </p:nvGrpSpPr>
      <p:grpSpPr>
        <a:xfrm>
          <a:off x="0" y="0"/>
          <a:ext cx="0" cy="0"/>
          <a:chOff x="0" y="0"/>
          <a:chExt cx="0" cy="0"/>
        </a:xfrm>
      </p:grpSpPr>
      <p:sp>
        <p:nvSpPr>
          <p:cNvPr id="489" name="Google Shape;489;g4d5fa16c47a76bc5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0" name="Google Shape;490;g4d5fa16c47a76bc5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4" name="Shape 494"/>
        <p:cNvGrpSpPr/>
        <p:nvPr/>
      </p:nvGrpSpPr>
      <p:grpSpPr>
        <a:xfrm>
          <a:off x="0" y="0"/>
          <a:ext cx="0" cy="0"/>
          <a:chOff x="0" y="0"/>
          <a:chExt cx="0" cy="0"/>
        </a:xfrm>
      </p:grpSpPr>
      <p:sp>
        <p:nvSpPr>
          <p:cNvPr id="495" name="Google Shape;495;g2863a42523498723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6" name="Google Shape;496;g2863a42523498723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0" name="Shape 500"/>
        <p:cNvGrpSpPr/>
        <p:nvPr/>
      </p:nvGrpSpPr>
      <p:grpSpPr>
        <a:xfrm>
          <a:off x="0" y="0"/>
          <a:ext cx="0" cy="0"/>
          <a:chOff x="0" y="0"/>
          <a:chExt cx="0" cy="0"/>
        </a:xfrm>
      </p:grpSpPr>
      <p:sp>
        <p:nvSpPr>
          <p:cNvPr id="501" name="Google Shape;501;g5f7cfadbc1_0_3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2" name="Google Shape;502;g5f7cfadbc1_0_3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7" name="Shape 157"/>
        <p:cNvGrpSpPr/>
        <p:nvPr/>
      </p:nvGrpSpPr>
      <p:grpSpPr>
        <a:xfrm>
          <a:off x="0" y="0"/>
          <a:ext cx="0" cy="0"/>
          <a:chOff x="0" y="0"/>
          <a:chExt cx="0" cy="0"/>
        </a:xfrm>
      </p:grpSpPr>
      <p:sp>
        <p:nvSpPr>
          <p:cNvPr id="158" name="Google Shape;158;g60db5338e2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60db5338e2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5" name="Shape 505"/>
        <p:cNvGrpSpPr/>
        <p:nvPr/>
      </p:nvGrpSpPr>
      <p:grpSpPr>
        <a:xfrm>
          <a:off x="0" y="0"/>
          <a:ext cx="0" cy="0"/>
          <a:chOff x="0" y="0"/>
          <a:chExt cx="0" cy="0"/>
        </a:xfrm>
      </p:grpSpPr>
      <p:sp>
        <p:nvSpPr>
          <p:cNvPr id="506" name="Google Shape;506;g5f7cfadbc1_0_3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7" name="Google Shape;507;g5f7cfadbc1_0_3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0" name="Shape 510"/>
        <p:cNvGrpSpPr/>
        <p:nvPr/>
      </p:nvGrpSpPr>
      <p:grpSpPr>
        <a:xfrm>
          <a:off x="0" y="0"/>
          <a:ext cx="0" cy="0"/>
          <a:chOff x="0" y="0"/>
          <a:chExt cx="0" cy="0"/>
        </a:xfrm>
      </p:grpSpPr>
      <p:sp>
        <p:nvSpPr>
          <p:cNvPr id="511" name="Google Shape;511;g4d5fa16c47a76bc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2" name="Google Shape;512;g4d5fa16c47a76bc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5" name="Shape 515"/>
        <p:cNvGrpSpPr/>
        <p:nvPr/>
      </p:nvGrpSpPr>
      <p:grpSpPr>
        <a:xfrm>
          <a:off x="0" y="0"/>
          <a:ext cx="0" cy="0"/>
          <a:chOff x="0" y="0"/>
          <a:chExt cx="0" cy="0"/>
        </a:xfrm>
      </p:grpSpPr>
      <p:sp>
        <p:nvSpPr>
          <p:cNvPr id="516" name="Google Shape;516;g4d5fa16c47a76bc5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7" name="Google Shape;517;g4d5fa16c47a76bc5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7" name="Shape 167"/>
        <p:cNvGrpSpPr/>
        <p:nvPr/>
      </p:nvGrpSpPr>
      <p:grpSpPr>
        <a:xfrm>
          <a:off x="0" y="0"/>
          <a:ext cx="0" cy="0"/>
          <a:chOff x="0" y="0"/>
          <a:chExt cx="0" cy="0"/>
        </a:xfrm>
      </p:grpSpPr>
      <p:sp>
        <p:nvSpPr>
          <p:cNvPr id="168" name="Google Shape;168;g60db5338e2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60db5338e2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3" name="Shape 173"/>
        <p:cNvGrpSpPr/>
        <p:nvPr/>
      </p:nvGrpSpPr>
      <p:grpSpPr>
        <a:xfrm>
          <a:off x="0" y="0"/>
          <a:ext cx="0" cy="0"/>
          <a:chOff x="0" y="0"/>
          <a:chExt cx="0" cy="0"/>
        </a:xfrm>
      </p:grpSpPr>
      <p:sp>
        <p:nvSpPr>
          <p:cNvPr id="174" name="Google Shape;174;g2863a42523498723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2863a42523498723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9" name="Shape 179"/>
        <p:cNvGrpSpPr/>
        <p:nvPr/>
      </p:nvGrpSpPr>
      <p:grpSpPr>
        <a:xfrm>
          <a:off x="0" y="0"/>
          <a:ext cx="0" cy="0"/>
          <a:chOff x="0" y="0"/>
          <a:chExt cx="0" cy="0"/>
        </a:xfrm>
      </p:grpSpPr>
      <p:sp>
        <p:nvSpPr>
          <p:cNvPr id="180" name="Google Shape;180;g2863a4252349872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2863a4252349872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dk1"/>
        </a:solidFill>
      </p:bgPr>
    </p:bg>
    <p:spTree>
      <p:nvGrpSpPr>
        <p:cNvPr id="9" name="Shape 9"/>
        <p:cNvGrpSpPr/>
        <p:nvPr/>
      </p:nvGrpSpPr>
      <p:grpSpPr>
        <a:xfrm>
          <a:off x="0" y="0"/>
          <a:ext cx="0" cy="0"/>
          <a:chOff x="0" y="0"/>
          <a:chExt cx="0" cy="0"/>
        </a:xfrm>
      </p:grpSpPr>
      <p:grpSp>
        <p:nvGrpSpPr>
          <p:cNvPr id="10" name="Google Shape;10;p2"/>
          <p:cNvGrpSpPr/>
          <p:nvPr/>
        </p:nvGrpSpPr>
        <p:grpSpPr>
          <a:xfrm>
            <a:off x="6098378" y="5"/>
            <a:ext cx="3045625" cy="2030570"/>
            <a:chOff x="6098378" y="5"/>
            <a:chExt cx="3045625" cy="2030570"/>
          </a:xfrm>
        </p:grpSpPr>
        <p:sp>
          <p:nvSpPr>
            <p:cNvPr id="11" name="Google Shape;11;p2"/>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598100" y="1775222"/>
            <a:ext cx="8222100" cy="838800"/>
          </a:xfrm>
          <a:prstGeom prst="rect">
            <a:avLst/>
          </a:prstGeom>
        </p:spPr>
        <p:txBody>
          <a:bodyPr anchorCtr="0" anchor="b" bIns="91425" lIns="91425" spcFirstLastPara="1" rIns="91425" wrap="square" tIns="91425">
            <a:no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p:txBody>
      </p:sp>
      <p:sp>
        <p:nvSpPr>
          <p:cNvPr id="17" name="Google Shape;17;p2"/>
          <p:cNvSpPr txBox="1"/>
          <p:nvPr>
            <p:ph idx="1" type="subTitle"/>
          </p:nvPr>
        </p:nvSpPr>
        <p:spPr>
          <a:xfrm>
            <a:off x="598088" y="2715913"/>
            <a:ext cx="8222100" cy="4329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2100"/>
              <a:buNone/>
              <a:defRPr sz="2100">
                <a:solidFill>
                  <a:schemeClr val="lt1"/>
                </a:solidFill>
              </a:defRPr>
            </a:lvl1pPr>
            <a:lvl2pPr lvl="1">
              <a:lnSpc>
                <a:spcPct val="100000"/>
              </a:lnSpc>
              <a:spcBef>
                <a:spcPts val="0"/>
              </a:spcBef>
              <a:spcAft>
                <a:spcPts val="0"/>
              </a:spcAft>
              <a:buClr>
                <a:schemeClr val="lt1"/>
              </a:buClr>
              <a:buSzPts val="2100"/>
              <a:buNone/>
              <a:defRPr sz="2100">
                <a:solidFill>
                  <a:schemeClr val="lt1"/>
                </a:solidFill>
              </a:defRPr>
            </a:lvl2pPr>
            <a:lvl3pPr lvl="2">
              <a:lnSpc>
                <a:spcPct val="100000"/>
              </a:lnSpc>
              <a:spcBef>
                <a:spcPts val="0"/>
              </a:spcBef>
              <a:spcAft>
                <a:spcPts val="0"/>
              </a:spcAft>
              <a:buClr>
                <a:schemeClr val="lt1"/>
              </a:buClr>
              <a:buSzPts val="2100"/>
              <a:buNone/>
              <a:defRPr sz="2100">
                <a:solidFill>
                  <a:schemeClr val="lt1"/>
                </a:solidFill>
              </a:defRPr>
            </a:lvl3pPr>
            <a:lvl4pPr lvl="3">
              <a:lnSpc>
                <a:spcPct val="100000"/>
              </a:lnSpc>
              <a:spcBef>
                <a:spcPts val="0"/>
              </a:spcBef>
              <a:spcAft>
                <a:spcPts val="0"/>
              </a:spcAft>
              <a:buClr>
                <a:schemeClr val="lt1"/>
              </a:buClr>
              <a:buSzPts val="2100"/>
              <a:buNone/>
              <a:defRPr sz="2100">
                <a:solidFill>
                  <a:schemeClr val="lt1"/>
                </a:solidFill>
              </a:defRPr>
            </a:lvl4pPr>
            <a:lvl5pPr lvl="4">
              <a:lnSpc>
                <a:spcPct val="100000"/>
              </a:lnSpc>
              <a:spcBef>
                <a:spcPts val="0"/>
              </a:spcBef>
              <a:spcAft>
                <a:spcPts val="0"/>
              </a:spcAft>
              <a:buClr>
                <a:schemeClr val="lt1"/>
              </a:buClr>
              <a:buSzPts val="2100"/>
              <a:buNone/>
              <a:defRPr sz="2100">
                <a:solidFill>
                  <a:schemeClr val="lt1"/>
                </a:solidFill>
              </a:defRPr>
            </a:lvl5pPr>
            <a:lvl6pPr lvl="5">
              <a:lnSpc>
                <a:spcPct val="100000"/>
              </a:lnSpc>
              <a:spcBef>
                <a:spcPts val="0"/>
              </a:spcBef>
              <a:spcAft>
                <a:spcPts val="0"/>
              </a:spcAft>
              <a:buClr>
                <a:schemeClr val="lt1"/>
              </a:buClr>
              <a:buSzPts val="2100"/>
              <a:buNone/>
              <a:defRPr sz="2100">
                <a:solidFill>
                  <a:schemeClr val="lt1"/>
                </a:solidFill>
              </a:defRPr>
            </a:lvl6pPr>
            <a:lvl7pPr lvl="6">
              <a:lnSpc>
                <a:spcPct val="100000"/>
              </a:lnSpc>
              <a:spcBef>
                <a:spcPts val="0"/>
              </a:spcBef>
              <a:spcAft>
                <a:spcPts val="0"/>
              </a:spcAft>
              <a:buClr>
                <a:schemeClr val="lt1"/>
              </a:buClr>
              <a:buSzPts val="2100"/>
              <a:buNone/>
              <a:defRPr sz="2100">
                <a:solidFill>
                  <a:schemeClr val="lt1"/>
                </a:solidFill>
              </a:defRPr>
            </a:lvl7pPr>
            <a:lvl8pPr lvl="7">
              <a:lnSpc>
                <a:spcPct val="100000"/>
              </a:lnSpc>
              <a:spcBef>
                <a:spcPts val="0"/>
              </a:spcBef>
              <a:spcAft>
                <a:spcPts val="0"/>
              </a:spcAft>
              <a:buClr>
                <a:schemeClr val="lt1"/>
              </a:buClr>
              <a:buSzPts val="2100"/>
              <a:buNone/>
              <a:defRPr sz="2100">
                <a:solidFill>
                  <a:schemeClr val="lt1"/>
                </a:solidFill>
              </a:defRPr>
            </a:lvl8pPr>
            <a:lvl9pPr lvl="8">
              <a:lnSpc>
                <a:spcPct val="100000"/>
              </a:lnSpc>
              <a:spcBef>
                <a:spcPts val="0"/>
              </a:spcBef>
              <a:spcAft>
                <a:spcPts val="0"/>
              </a:spcAft>
              <a:buClr>
                <a:schemeClr val="lt1"/>
              </a:buClr>
              <a:buSzPts val="2100"/>
              <a:buNone/>
              <a:defRPr sz="2100">
                <a:solidFill>
                  <a:schemeClr val="lt1"/>
                </a:solidFill>
              </a:defRPr>
            </a:lvl9pPr>
          </a:lstStyle>
          <a:p/>
        </p:txBody>
      </p:sp>
      <p:sp>
        <p:nvSpPr>
          <p:cNvPr id="18" name="Google Shape;18;p2"/>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dk1"/>
        </a:solidFill>
      </p:bgPr>
    </p:bg>
    <p:spTree>
      <p:nvGrpSpPr>
        <p:cNvPr id="69" name="Shape 69"/>
        <p:cNvGrpSpPr/>
        <p:nvPr/>
      </p:nvGrpSpPr>
      <p:grpSpPr>
        <a:xfrm>
          <a:off x="0" y="0"/>
          <a:ext cx="0" cy="0"/>
          <a:chOff x="0" y="0"/>
          <a:chExt cx="0" cy="0"/>
        </a:xfrm>
      </p:grpSpPr>
      <p:grpSp>
        <p:nvGrpSpPr>
          <p:cNvPr id="70" name="Google Shape;70;p11"/>
          <p:cNvGrpSpPr/>
          <p:nvPr/>
        </p:nvGrpSpPr>
        <p:grpSpPr>
          <a:xfrm>
            <a:off x="6098378" y="5"/>
            <a:ext cx="3045625" cy="2030570"/>
            <a:chOff x="6098378" y="5"/>
            <a:chExt cx="3045625" cy="2030570"/>
          </a:xfrm>
        </p:grpSpPr>
        <p:sp>
          <p:nvSpPr>
            <p:cNvPr id="71" name="Google Shape;71;p11"/>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1"/>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1"/>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1"/>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1"/>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 name="Google Shape;76;p11"/>
          <p:cNvSpPr txBox="1"/>
          <p:nvPr>
            <p:ph hasCustomPrompt="1" type="title"/>
          </p:nvPr>
        </p:nvSpPr>
        <p:spPr>
          <a:xfrm>
            <a:off x="311700" y="1256050"/>
            <a:ext cx="8520600" cy="20307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1"/>
              </a:buClr>
              <a:buSzPts val="12000"/>
              <a:buNone/>
              <a:defRPr sz="12000">
                <a:solidFill>
                  <a:schemeClr val="lt1"/>
                </a:solidFill>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77" name="Google Shape;77;p11"/>
          <p:cNvSpPr txBox="1"/>
          <p:nvPr>
            <p:ph idx="1" type="body"/>
          </p:nvPr>
        </p:nvSpPr>
        <p:spPr>
          <a:xfrm>
            <a:off x="311700" y="3369225"/>
            <a:ext cx="8520600" cy="12819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Clr>
                <a:schemeClr val="lt1"/>
              </a:buClr>
              <a:buSzPts val="1800"/>
              <a:buChar char="●"/>
              <a:defRPr>
                <a:solidFill>
                  <a:schemeClr val="lt1"/>
                </a:solidFill>
              </a:defRPr>
            </a:lvl1pPr>
            <a:lvl2pPr indent="-317500" lvl="1" marL="914400" algn="ctr">
              <a:spcBef>
                <a:spcPts val="1600"/>
              </a:spcBef>
              <a:spcAft>
                <a:spcPts val="0"/>
              </a:spcAft>
              <a:buClr>
                <a:schemeClr val="lt1"/>
              </a:buClr>
              <a:buSzPts val="1400"/>
              <a:buChar char="○"/>
              <a:defRPr>
                <a:solidFill>
                  <a:schemeClr val="lt1"/>
                </a:solidFill>
              </a:defRPr>
            </a:lvl2pPr>
            <a:lvl3pPr indent="-317500" lvl="2" marL="1371600" algn="ctr">
              <a:spcBef>
                <a:spcPts val="1600"/>
              </a:spcBef>
              <a:spcAft>
                <a:spcPts val="0"/>
              </a:spcAft>
              <a:buClr>
                <a:schemeClr val="lt1"/>
              </a:buClr>
              <a:buSzPts val="1400"/>
              <a:buChar char="■"/>
              <a:defRPr>
                <a:solidFill>
                  <a:schemeClr val="lt1"/>
                </a:solidFill>
              </a:defRPr>
            </a:lvl3pPr>
            <a:lvl4pPr indent="-317500" lvl="3" marL="1828800" algn="ctr">
              <a:spcBef>
                <a:spcPts val="1600"/>
              </a:spcBef>
              <a:spcAft>
                <a:spcPts val="0"/>
              </a:spcAft>
              <a:buClr>
                <a:schemeClr val="lt1"/>
              </a:buClr>
              <a:buSzPts val="1400"/>
              <a:buChar char="●"/>
              <a:defRPr>
                <a:solidFill>
                  <a:schemeClr val="lt1"/>
                </a:solidFill>
              </a:defRPr>
            </a:lvl4pPr>
            <a:lvl5pPr indent="-317500" lvl="4" marL="2286000" algn="ctr">
              <a:spcBef>
                <a:spcPts val="1600"/>
              </a:spcBef>
              <a:spcAft>
                <a:spcPts val="0"/>
              </a:spcAft>
              <a:buClr>
                <a:schemeClr val="lt1"/>
              </a:buClr>
              <a:buSzPts val="1400"/>
              <a:buChar char="○"/>
              <a:defRPr>
                <a:solidFill>
                  <a:schemeClr val="lt1"/>
                </a:solidFill>
              </a:defRPr>
            </a:lvl5pPr>
            <a:lvl6pPr indent="-317500" lvl="5" marL="2743200" algn="ctr">
              <a:spcBef>
                <a:spcPts val="1600"/>
              </a:spcBef>
              <a:spcAft>
                <a:spcPts val="0"/>
              </a:spcAft>
              <a:buClr>
                <a:schemeClr val="lt1"/>
              </a:buClr>
              <a:buSzPts val="1400"/>
              <a:buChar char="■"/>
              <a:defRPr>
                <a:solidFill>
                  <a:schemeClr val="lt1"/>
                </a:solidFill>
              </a:defRPr>
            </a:lvl6pPr>
            <a:lvl7pPr indent="-317500" lvl="6" marL="3200400" algn="ctr">
              <a:spcBef>
                <a:spcPts val="1600"/>
              </a:spcBef>
              <a:spcAft>
                <a:spcPts val="0"/>
              </a:spcAft>
              <a:buClr>
                <a:schemeClr val="lt1"/>
              </a:buClr>
              <a:buSzPts val="1400"/>
              <a:buChar char="●"/>
              <a:defRPr>
                <a:solidFill>
                  <a:schemeClr val="lt1"/>
                </a:solidFill>
              </a:defRPr>
            </a:lvl7pPr>
            <a:lvl8pPr indent="-317500" lvl="7" marL="3657600" algn="ctr">
              <a:spcBef>
                <a:spcPts val="1600"/>
              </a:spcBef>
              <a:spcAft>
                <a:spcPts val="0"/>
              </a:spcAft>
              <a:buClr>
                <a:schemeClr val="lt1"/>
              </a:buClr>
              <a:buSzPts val="1400"/>
              <a:buChar char="○"/>
              <a:defRPr>
                <a:solidFill>
                  <a:schemeClr val="lt1"/>
                </a:solidFill>
              </a:defRPr>
            </a:lvl8pPr>
            <a:lvl9pPr indent="-317500" lvl="8" marL="4114800" algn="ctr">
              <a:spcBef>
                <a:spcPts val="1600"/>
              </a:spcBef>
              <a:spcAft>
                <a:spcPts val="1600"/>
              </a:spcAft>
              <a:buClr>
                <a:schemeClr val="lt1"/>
              </a:buClr>
              <a:buSzPts val="1400"/>
              <a:buChar char="■"/>
              <a:defRPr>
                <a:solidFill>
                  <a:schemeClr val="lt1"/>
                </a:solidFill>
              </a:defRPr>
            </a:lvl9pPr>
          </a:lstStyle>
          <a:p/>
        </p:txBody>
      </p:sp>
      <p:sp>
        <p:nvSpPr>
          <p:cNvPr id="78" name="Google Shape;78;p11"/>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79" name="Shape 79"/>
        <p:cNvGrpSpPr/>
        <p:nvPr/>
      </p:nvGrpSpPr>
      <p:grpSpPr>
        <a:xfrm>
          <a:off x="0" y="0"/>
          <a:ext cx="0" cy="0"/>
          <a:chOff x="0" y="0"/>
          <a:chExt cx="0" cy="0"/>
        </a:xfrm>
      </p:grpSpPr>
      <p:sp>
        <p:nvSpPr>
          <p:cNvPr id="80" name="Google Shape;80;p12"/>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85" name="Shape 85"/>
        <p:cNvGrpSpPr/>
        <p:nvPr/>
      </p:nvGrpSpPr>
      <p:grpSpPr>
        <a:xfrm>
          <a:off x="0" y="0"/>
          <a:ext cx="0" cy="0"/>
          <a:chOff x="0" y="0"/>
          <a:chExt cx="0" cy="0"/>
        </a:xfrm>
      </p:grpSpPr>
      <p:sp>
        <p:nvSpPr>
          <p:cNvPr id="86" name="Google Shape;86;p14"/>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87" name="Google Shape;87;p14"/>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88" name="Google Shape;88;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89" name="Shape 89"/>
        <p:cNvGrpSpPr/>
        <p:nvPr/>
      </p:nvGrpSpPr>
      <p:grpSpPr>
        <a:xfrm>
          <a:off x="0" y="0"/>
          <a:ext cx="0" cy="0"/>
          <a:chOff x="0" y="0"/>
          <a:chExt cx="0" cy="0"/>
        </a:xfrm>
      </p:grpSpPr>
      <p:sp>
        <p:nvSpPr>
          <p:cNvPr id="90" name="Google Shape;90;p15"/>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91" name="Google Shape;91;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92" name="Shape 92"/>
        <p:cNvGrpSpPr/>
        <p:nvPr/>
      </p:nvGrpSpPr>
      <p:grpSpPr>
        <a:xfrm>
          <a:off x="0" y="0"/>
          <a:ext cx="0" cy="0"/>
          <a:chOff x="0" y="0"/>
          <a:chExt cx="0" cy="0"/>
        </a:xfrm>
      </p:grpSpPr>
      <p:sp>
        <p:nvSpPr>
          <p:cNvPr id="93" name="Google Shape;93;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94" name="Google Shape;94;p1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95" name="Google Shape;95;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96" name="Shape 96"/>
        <p:cNvGrpSpPr/>
        <p:nvPr/>
      </p:nvGrpSpPr>
      <p:grpSpPr>
        <a:xfrm>
          <a:off x="0" y="0"/>
          <a:ext cx="0" cy="0"/>
          <a:chOff x="0" y="0"/>
          <a:chExt cx="0" cy="0"/>
        </a:xfrm>
      </p:grpSpPr>
      <p:sp>
        <p:nvSpPr>
          <p:cNvPr id="97" name="Google Shape;97;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98" name="Google Shape;98;p17"/>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99" name="Google Shape;99;p17"/>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100" name="Google Shape;100;p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101" name="Shape 101"/>
        <p:cNvGrpSpPr/>
        <p:nvPr/>
      </p:nvGrpSpPr>
      <p:grpSpPr>
        <a:xfrm>
          <a:off x="0" y="0"/>
          <a:ext cx="0" cy="0"/>
          <a:chOff x="0" y="0"/>
          <a:chExt cx="0" cy="0"/>
        </a:xfrm>
      </p:grpSpPr>
      <p:sp>
        <p:nvSpPr>
          <p:cNvPr id="102" name="Google Shape;102;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03" name="Google Shape;103;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104" name="Shape 104"/>
        <p:cNvGrpSpPr/>
        <p:nvPr/>
      </p:nvGrpSpPr>
      <p:grpSpPr>
        <a:xfrm>
          <a:off x="0" y="0"/>
          <a:ext cx="0" cy="0"/>
          <a:chOff x="0" y="0"/>
          <a:chExt cx="0" cy="0"/>
        </a:xfrm>
      </p:grpSpPr>
      <p:sp>
        <p:nvSpPr>
          <p:cNvPr id="105" name="Google Shape;105;p19"/>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06" name="Google Shape;106;p19"/>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107" name="Google Shape;107;p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108" name="Shape 108"/>
        <p:cNvGrpSpPr/>
        <p:nvPr/>
      </p:nvGrpSpPr>
      <p:grpSpPr>
        <a:xfrm>
          <a:off x="0" y="0"/>
          <a:ext cx="0" cy="0"/>
          <a:chOff x="0" y="0"/>
          <a:chExt cx="0" cy="0"/>
        </a:xfrm>
      </p:grpSpPr>
      <p:sp>
        <p:nvSpPr>
          <p:cNvPr id="109" name="Google Shape;109;p20"/>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110" name="Google Shape;110;p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111" name="Shape 111"/>
        <p:cNvGrpSpPr/>
        <p:nvPr/>
      </p:nvGrpSpPr>
      <p:grpSpPr>
        <a:xfrm>
          <a:off x="0" y="0"/>
          <a:ext cx="0" cy="0"/>
          <a:chOff x="0" y="0"/>
          <a:chExt cx="0" cy="0"/>
        </a:xfrm>
      </p:grpSpPr>
      <p:sp>
        <p:nvSpPr>
          <p:cNvPr id="112" name="Google Shape;112;p21"/>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21"/>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114" name="Google Shape;114;p21"/>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15" name="Google Shape;115;p21"/>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16" name="Google Shape;116;p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19" name="Shape 19"/>
        <p:cNvGrpSpPr/>
        <p:nvPr/>
      </p:nvGrpSpPr>
      <p:grpSpPr>
        <a:xfrm>
          <a:off x="0" y="0"/>
          <a:ext cx="0" cy="0"/>
          <a:chOff x="0" y="0"/>
          <a:chExt cx="0" cy="0"/>
        </a:xfrm>
      </p:grpSpPr>
      <p:grpSp>
        <p:nvGrpSpPr>
          <p:cNvPr id="20" name="Google Shape;20;p3"/>
          <p:cNvGrpSpPr/>
          <p:nvPr/>
        </p:nvGrpSpPr>
        <p:grpSpPr>
          <a:xfrm>
            <a:off x="6098378" y="5"/>
            <a:ext cx="3045625" cy="2030570"/>
            <a:chOff x="6098378" y="5"/>
            <a:chExt cx="3045625" cy="2030570"/>
          </a:xfrm>
        </p:grpSpPr>
        <p:sp>
          <p:nvSpPr>
            <p:cNvPr id="21" name="Google Shape;21;p3"/>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 name="Google Shape;26;p3"/>
          <p:cNvSpPr txBox="1"/>
          <p:nvPr>
            <p:ph type="title"/>
          </p:nvPr>
        </p:nvSpPr>
        <p:spPr>
          <a:xfrm>
            <a:off x="598100" y="2152347"/>
            <a:ext cx="8222100" cy="838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p:txBody>
      </p:sp>
      <p:sp>
        <p:nvSpPr>
          <p:cNvPr id="27" name="Google Shape;27;p3"/>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117" name="Shape 117"/>
        <p:cNvGrpSpPr/>
        <p:nvPr/>
      </p:nvGrpSpPr>
      <p:grpSpPr>
        <a:xfrm>
          <a:off x="0" y="0"/>
          <a:ext cx="0" cy="0"/>
          <a:chOff x="0" y="0"/>
          <a:chExt cx="0" cy="0"/>
        </a:xfrm>
      </p:grpSpPr>
      <p:sp>
        <p:nvSpPr>
          <p:cNvPr id="118" name="Google Shape;118;p22"/>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119" name="Google Shape;119;p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120" name="Shape 120"/>
        <p:cNvGrpSpPr/>
        <p:nvPr/>
      </p:nvGrpSpPr>
      <p:grpSpPr>
        <a:xfrm>
          <a:off x="0" y="0"/>
          <a:ext cx="0" cy="0"/>
          <a:chOff x="0" y="0"/>
          <a:chExt cx="0" cy="0"/>
        </a:xfrm>
      </p:grpSpPr>
      <p:sp>
        <p:nvSpPr>
          <p:cNvPr id="121" name="Google Shape;121;p23"/>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22" name="Google Shape;122;p23"/>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123" name="Google Shape;123;p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24" name="Shape 124"/>
        <p:cNvGrpSpPr/>
        <p:nvPr/>
      </p:nvGrpSpPr>
      <p:grpSpPr>
        <a:xfrm>
          <a:off x="0" y="0"/>
          <a:ext cx="0" cy="0"/>
          <a:chOff x="0" y="0"/>
          <a:chExt cx="0" cy="0"/>
        </a:xfrm>
      </p:grpSpPr>
      <p:sp>
        <p:nvSpPr>
          <p:cNvPr id="125" name="Google Shape;125;p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8" name="Shape 28"/>
        <p:cNvGrpSpPr/>
        <p:nvPr/>
      </p:nvGrpSpPr>
      <p:grpSpPr>
        <a:xfrm>
          <a:off x="0" y="0"/>
          <a:ext cx="0" cy="0"/>
          <a:chOff x="0" y="0"/>
          <a:chExt cx="0" cy="0"/>
        </a:xfrm>
      </p:grpSpPr>
      <p:grpSp>
        <p:nvGrpSpPr>
          <p:cNvPr id="29" name="Google Shape;29;p4"/>
          <p:cNvGrpSpPr/>
          <p:nvPr/>
        </p:nvGrpSpPr>
        <p:grpSpPr>
          <a:xfrm>
            <a:off x="0" y="3903669"/>
            <a:ext cx="9144000" cy="1239925"/>
            <a:chOff x="0" y="3903669"/>
            <a:chExt cx="9144000" cy="1239925"/>
          </a:xfrm>
        </p:grpSpPr>
        <p:sp>
          <p:nvSpPr>
            <p:cNvPr id="30" name="Google Shape;30;p4"/>
            <p:cNvSpPr/>
            <p:nvPr/>
          </p:nvSpPr>
          <p:spPr>
            <a:xfrm>
              <a:off x="8154895" y="3903669"/>
              <a:ext cx="989100" cy="9879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4"/>
            <p:cNvSpPr/>
            <p:nvPr/>
          </p:nvSpPr>
          <p:spPr>
            <a:xfrm flipH="1">
              <a:off x="6181163" y="3903669"/>
              <a:ext cx="989100" cy="9879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4"/>
            <p:cNvSpPr/>
            <p:nvPr/>
          </p:nvSpPr>
          <p:spPr>
            <a:xfrm>
              <a:off x="7170274" y="3903669"/>
              <a:ext cx="989100" cy="987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4"/>
            <p:cNvSpPr/>
            <p:nvPr/>
          </p:nvSpPr>
          <p:spPr>
            <a:xfrm rot="10800000">
              <a:off x="8154757" y="3903682"/>
              <a:ext cx="989100" cy="9879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4"/>
            <p:cNvSpPr/>
            <p:nvPr/>
          </p:nvSpPr>
          <p:spPr>
            <a:xfrm>
              <a:off x="0" y="4891594"/>
              <a:ext cx="9144000" cy="252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 name="Google Shape;35;p4"/>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6" name="Google Shape;36;p4"/>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37" name="Google Shape;37;p4"/>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38" name="Shape 38"/>
        <p:cNvGrpSpPr/>
        <p:nvPr/>
      </p:nvGrpSpPr>
      <p:grpSpPr>
        <a:xfrm>
          <a:off x="0" y="0"/>
          <a:ext cx="0" cy="0"/>
          <a:chOff x="0" y="0"/>
          <a:chExt cx="0" cy="0"/>
        </a:xfrm>
      </p:grpSpPr>
      <p:sp>
        <p:nvSpPr>
          <p:cNvPr id="39" name="Google Shape;39;p5"/>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40" name="Google Shape;40;p5"/>
          <p:cNvSpPr txBox="1"/>
          <p:nvPr>
            <p:ph idx="1" type="body"/>
          </p:nvPr>
        </p:nvSpPr>
        <p:spPr>
          <a:xfrm>
            <a:off x="311700" y="1229975"/>
            <a:ext cx="3999900" cy="33390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41" name="Google Shape;41;p5"/>
          <p:cNvSpPr txBox="1"/>
          <p:nvPr>
            <p:ph idx="2" type="body"/>
          </p:nvPr>
        </p:nvSpPr>
        <p:spPr>
          <a:xfrm>
            <a:off x="4832400" y="1229975"/>
            <a:ext cx="3999900" cy="33390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42" name="Google Shape;42;p5"/>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43" name="Shape 43"/>
        <p:cNvGrpSpPr/>
        <p:nvPr/>
      </p:nvGrpSpPr>
      <p:grpSpPr>
        <a:xfrm>
          <a:off x="0" y="0"/>
          <a:ext cx="0" cy="0"/>
          <a:chOff x="0" y="0"/>
          <a:chExt cx="0" cy="0"/>
        </a:xfrm>
      </p:grpSpPr>
      <p:sp>
        <p:nvSpPr>
          <p:cNvPr id="44" name="Google Shape;44;p6"/>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45" name="Google Shape;45;p6"/>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46" name="Shape 46"/>
        <p:cNvGrpSpPr/>
        <p:nvPr/>
      </p:nvGrpSpPr>
      <p:grpSpPr>
        <a:xfrm>
          <a:off x="0" y="0"/>
          <a:ext cx="0" cy="0"/>
          <a:chOff x="0" y="0"/>
          <a:chExt cx="0" cy="0"/>
        </a:xfrm>
      </p:grpSpPr>
      <p:sp>
        <p:nvSpPr>
          <p:cNvPr id="47" name="Google Shape;47;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8" name="Google Shape;48;p7"/>
          <p:cNvSpPr txBox="1"/>
          <p:nvPr>
            <p:ph idx="1" type="body"/>
          </p:nvPr>
        </p:nvSpPr>
        <p:spPr>
          <a:xfrm>
            <a:off x="311700" y="1465804"/>
            <a:ext cx="2808000" cy="31032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49" name="Google Shape;49;p7"/>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4"/>
        </a:solidFill>
      </p:bgPr>
    </p:bg>
    <p:spTree>
      <p:nvGrpSpPr>
        <p:cNvPr id="50" name="Shape 50"/>
        <p:cNvGrpSpPr/>
        <p:nvPr/>
      </p:nvGrpSpPr>
      <p:grpSpPr>
        <a:xfrm>
          <a:off x="0" y="0"/>
          <a:ext cx="0" cy="0"/>
          <a:chOff x="0" y="0"/>
          <a:chExt cx="0" cy="0"/>
        </a:xfrm>
      </p:grpSpPr>
      <p:grpSp>
        <p:nvGrpSpPr>
          <p:cNvPr id="51" name="Google Shape;51;p8"/>
          <p:cNvGrpSpPr/>
          <p:nvPr/>
        </p:nvGrpSpPr>
        <p:grpSpPr>
          <a:xfrm>
            <a:off x="6098378" y="5"/>
            <a:ext cx="3045625" cy="2030570"/>
            <a:chOff x="6098378" y="5"/>
            <a:chExt cx="3045625" cy="2030570"/>
          </a:xfrm>
        </p:grpSpPr>
        <p:sp>
          <p:nvSpPr>
            <p:cNvPr id="52" name="Google Shape;52;p8"/>
            <p:cNvSpPr/>
            <p:nvPr/>
          </p:nvSpPr>
          <p:spPr>
            <a:xfrm>
              <a:off x="8128803" y="16"/>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8"/>
            <p:cNvSpPr/>
            <p:nvPr/>
          </p:nvSpPr>
          <p:spPr>
            <a:xfrm flipH="1">
              <a:off x="7113463" y="5"/>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8"/>
            <p:cNvSpPr/>
            <p:nvPr/>
          </p:nvSpPr>
          <p:spPr>
            <a:xfrm flipH="1" rot="10800000">
              <a:off x="7113588" y="107"/>
              <a:ext cx="1015200" cy="10152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8"/>
            <p:cNvSpPr/>
            <p:nvPr/>
          </p:nvSpPr>
          <p:spPr>
            <a:xfrm rot="10800000">
              <a:off x="6098378" y="97"/>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8"/>
            <p:cNvSpPr/>
            <p:nvPr/>
          </p:nvSpPr>
          <p:spPr>
            <a:xfrm rot="10800000">
              <a:off x="8128789" y="1015375"/>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 name="Google Shape;57;p8"/>
          <p:cNvSpPr txBox="1"/>
          <p:nvPr>
            <p:ph type="title"/>
          </p:nvPr>
        </p:nvSpPr>
        <p:spPr>
          <a:xfrm>
            <a:off x="490250" y="526350"/>
            <a:ext cx="5618700" cy="4090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58" name="Google Shape;58;p8"/>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59" name="Shape 59"/>
        <p:cNvGrpSpPr/>
        <p:nvPr/>
      </p:nvGrpSpPr>
      <p:grpSpPr>
        <a:xfrm>
          <a:off x="0" y="0"/>
          <a:ext cx="0" cy="0"/>
          <a:chOff x="0" y="0"/>
          <a:chExt cx="0" cy="0"/>
        </a:xfrm>
      </p:grpSpPr>
      <p:sp>
        <p:nvSpPr>
          <p:cNvPr id="60" name="Google Shape;60;p9"/>
          <p:cNvSpPr/>
          <p:nvPr/>
        </p:nvSpPr>
        <p:spPr>
          <a:xfrm>
            <a:off x="4572000" y="-1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1" name="Google Shape;61;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62" name="Google Shape;62;p9"/>
          <p:cNvSpPr txBox="1"/>
          <p:nvPr>
            <p:ph type="title"/>
          </p:nvPr>
        </p:nvSpPr>
        <p:spPr>
          <a:xfrm>
            <a:off x="265500" y="1151100"/>
            <a:ext cx="4045200" cy="15645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63" name="Google Shape;63;p9"/>
          <p:cNvSpPr txBox="1"/>
          <p:nvPr>
            <p:ph idx="1" type="subTitle"/>
          </p:nvPr>
        </p:nvSpPr>
        <p:spPr>
          <a:xfrm>
            <a:off x="265500" y="2769001"/>
            <a:ext cx="4045200" cy="12693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64" name="Google Shape;64;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65" name="Google Shape;65;p9"/>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66" name="Shape 66"/>
        <p:cNvGrpSpPr/>
        <p:nvPr/>
      </p:nvGrpSpPr>
      <p:grpSpPr>
        <a:xfrm>
          <a:off x="0" y="0"/>
          <a:ext cx="0" cy="0"/>
          <a:chOff x="0" y="0"/>
          <a:chExt cx="0" cy="0"/>
        </a:xfrm>
      </p:grpSpPr>
      <p:sp>
        <p:nvSpPr>
          <p:cNvPr id="67" name="Google Shape;67;p10"/>
          <p:cNvSpPr txBox="1"/>
          <p:nvPr>
            <p:ph idx="1" type="body"/>
          </p:nvPr>
        </p:nvSpPr>
        <p:spPr>
          <a:xfrm>
            <a:off x="319500" y="4230575"/>
            <a:ext cx="5998800" cy="598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68" name="Google Shape;68;p10"/>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2.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geometric">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1pPr>
            <a:lvl2pPr lvl="1">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p:txBody>
      </p:sp>
      <p:sp>
        <p:nvSpPr>
          <p:cNvPr id="7" name="Google Shape;7;p1"/>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indent="-317500" lvl="1" marL="9144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2pPr>
            <a:lvl3pPr indent="-317500" lvl="2" marL="13716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3pPr>
            <a:lvl4pPr indent="-317500" lvl="3" marL="18288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4pPr>
            <a:lvl5pPr indent="-317500" lvl="4" marL="22860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5pPr>
            <a:lvl6pPr indent="-317500" lvl="5" marL="27432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6pPr>
            <a:lvl7pPr indent="-317500" lvl="6" marL="32004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7pPr>
            <a:lvl8pPr indent="-317500" lvl="7" marL="36576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8pPr>
            <a:lvl9pPr indent="-317500" lvl="8" marL="4114800">
              <a:lnSpc>
                <a:spcPct val="115000"/>
              </a:lnSpc>
              <a:spcBef>
                <a:spcPts val="1600"/>
              </a:spcBef>
              <a:spcAft>
                <a:spcPts val="1600"/>
              </a:spcAft>
              <a:buClr>
                <a:schemeClr val="dk2"/>
              </a:buClr>
              <a:buSzPts val="1400"/>
              <a:buFont typeface="Roboto"/>
              <a:buChar char="■"/>
              <a:defRPr>
                <a:solidFill>
                  <a:schemeClr val="dk2"/>
                </a:solidFill>
                <a:latin typeface="Roboto"/>
                <a:ea typeface="Roboto"/>
                <a:cs typeface="Roboto"/>
                <a:sym typeface="Roboto"/>
              </a:defRPr>
            </a:lvl9pPr>
          </a:lstStyle>
          <a:p/>
        </p:txBody>
      </p:sp>
      <p:sp>
        <p:nvSpPr>
          <p:cNvPr id="8" name="Google Shape;8;p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Roboto"/>
                <a:ea typeface="Roboto"/>
                <a:cs typeface="Roboto"/>
                <a:sym typeface="Roboto"/>
              </a:defRPr>
            </a:lvl1pPr>
            <a:lvl2pPr lvl="1" algn="r">
              <a:buNone/>
              <a:defRPr sz="1000">
                <a:solidFill>
                  <a:schemeClr val="lt1"/>
                </a:solidFill>
                <a:latin typeface="Roboto"/>
                <a:ea typeface="Roboto"/>
                <a:cs typeface="Roboto"/>
                <a:sym typeface="Roboto"/>
              </a:defRPr>
            </a:lvl2pPr>
            <a:lvl3pPr lvl="2" algn="r">
              <a:buNone/>
              <a:defRPr sz="1000">
                <a:solidFill>
                  <a:schemeClr val="lt1"/>
                </a:solidFill>
                <a:latin typeface="Roboto"/>
                <a:ea typeface="Roboto"/>
                <a:cs typeface="Roboto"/>
                <a:sym typeface="Roboto"/>
              </a:defRPr>
            </a:lvl3pPr>
            <a:lvl4pPr lvl="3" algn="r">
              <a:buNone/>
              <a:defRPr sz="1000">
                <a:solidFill>
                  <a:schemeClr val="lt1"/>
                </a:solidFill>
                <a:latin typeface="Roboto"/>
                <a:ea typeface="Roboto"/>
                <a:cs typeface="Roboto"/>
                <a:sym typeface="Roboto"/>
              </a:defRPr>
            </a:lvl4pPr>
            <a:lvl5pPr lvl="4" algn="r">
              <a:buNone/>
              <a:defRPr sz="1000">
                <a:solidFill>
                  <a:schemeClr val="lt1"/>
                </a:solidFill>
                <a:latin typeface="Roboto"/>
                <a:ea typeface="Roboto"/>
                <a:cs typeface="Roboto"/>
                <a:sym typeface="Roboto"/>
              </a:defRPr>
            </a:lvl5pPr>
            <a:lvl6pPr lvl="5" algn="r">
              <a:buNone/>
              <a:defRPr sz="1000">
                <a:solidFill>
                  <a:schemeClr val="lt1"/>
                </a:solidFill>
                <a:latin typeface="Roboto"/>
                <a:ea typeface="Roboto"/>
                <a:cs typeface="Roboto"/>
                <a:sym typeface="Roboto"/>
              </a:defRPr>
            </a:lvl6pPr>
            <a:lvl7pPr lvl="6" algn="r">
              <a:buNone/>
              <a:defRPr sz="1000">
                <a:solidFill>
                  <a:schemeClr val="lt1"/>
                </a:solidFill>
                <a:latin typeface="Roboto"/>
                <a:ea typeface="Roboto"/>
                <a:cs typeface="Roboto"/>
                <a:sym typeface="Roboto"/>
              </a:defRPr>
            </a:lvl7pPr>
            <a:lvl8pPr lvl="7" algn="r">
              <a:buNone/>
              <a:defRPr sz="1000">
                <a:solidFill>
                  <a:schemeClr val="lt1"/>
                </a:solidFill>
                <a:latin typeface="Roboto"/>
                <a:ea typeface="Roboto"/>
                <a:cs typeface="Roboto"/>
                <a:sym typeface="Roboto"/>
              </a:defRPr>
            </a:lvl8pPr>
            <a:lvl9pPr lvl="8" algn="r">
              <a:buNone/>
              <a:defRPr sz="1000">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81" name="Shape 81"/>
        <p:cNvGrpSpPr/>
        <p:nvPr/>
      </p:nvGrpSpPr>
      <p:grpSpPr>
        <a:xfrm>
          <a:off x="0" y="0"/>
          <a:ext cx="0" cy="0"/>
          <a:chOff x="0" y="0"/>
          <a:chExt cx="0" cy="0"/>
        </a:xfrm>
      </p:grpSpPr>
      <p:sp>
        <p:nvSpPr>
          <p:cNvPr id="82" name="Google Shape;82;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83" name="Google Shape;83;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1600"/>
              </a:spcBef>
              <a:spcAft>
                <a:spcPts val="0"/>
              </a:spcAft>
              <a:buClr>
                <a:schemeClr val="dk2"/>
              </a:buClr>
              <a:buSzPts val="1400"/>
              <a:buChar char="○"/>
              <a:defRPr>
                <a:solidFill>
                  <a:schemeClr val="dk2"/>
                </a:solidFill>
              </a:defRPr>
            </a:lvl2pPr>
            <a:lvl3pPr indent="-317500" lvl="2" marL="1371600" rtl="0">
              <a:lnSpc>
                <a:spcPct val="115000"/>
              </a:lnSpc>
              <a:spcBef>
                <a:spcPts val="1600"/>
              </a:spcBef>
              <a:spcAft>
                <a:spcPts val="0"/>
              </a:spcAft>
              <a:buClr>
                <a:schemeClr val="dk2"/>
              </a:buClr>
              <a:buSzPts val="1400"/>
              <a:buChar char="■"/>
              <a:defRPr>
                <a:solidFill>
                  <a:schemeClr val="dk2"/>
                </a:solidFill>
              </a:defRPr>
            </a:lvl3pPr>
            <a:lvl4pPr indent="-317500" lvl="3" marL="1828800" rtl="0">
              <a:lnSpc>
                <a:spcPct val="115000"/>
              </a:lnSpc>
              <a:spcBef>
                <a:spcPts val="1600"/>
              </a:spcBef>
              <a:spcAft>
                <a:spcPts val="0"/>
              </a:spcAft>
              <a:buClr>
                <a:schemeClr val="dk2"/>
              </a:buClr>
              <a:buSzPts val="1400"/>
              <a:buChar char="●"/>
              <a:defRPr>
                <a:solidFill>
                  <a:schemeClr val="dk2"/>
                </a:solidFill>
              </a:defRPr>
            </a:lvl4pPr>
            <a:lvl5pPr indent="-317500" lvl="4" marL="2286000" rtl="0">
              <a:lnSpc>
                <a:spcPct val="115000"/>
              </a:lnSpc>
              <a:spcBef>
                <a:spcPts val="1600"/>
              </a:spcBef>
              <a:spcAft>
                <a:spcPts val="0"/>
              </a:spcAft>
              <a:buClr>
                <a:schemeClr val="dk2"/>
              </a:buClr>
              <a:buSzPts val="1400"/>
              <a:buChar char="○"/>
              <a:defRPr>
                <a:solidFill>
                  <a:schemeClr val="dk2"/>
                </a:solidFill>
              </a:defRPr>
            </a:lvl5pPr>
            <a:lvl6pPr indent="-317500" lvl="5" marL="2743200" rtl="0">
              <a:lnSpc>
                <a:spcPct val="115000"/>
              </a:lnSpc>
              <a:spcBef>
                <a:spcPts val="1600"/>
              </a:spcBef>
              <a:spcAft>
                <a:spcPts val="0"/>
              </a:spcAft>
              <a:buClr>
                <a:schemeClr val="dk2"/>
              </a:buClr>
              <a:buSzPts val="1400"/>
              <a:buChar char="■"/>
              <a:defRPr>
                <a:solidFill>
                  <a:schemeClr val="dk2"/>
                </a:solidFill>
              </a:defRPr>
            </a:lvl6pPr>
            <a:lvl7pPr indent="-317500" lvl="6" marL="3200400" rtl="0">
              <a:lnSpc>
                <a:spcPct val="115000"/>
              </a:lnSpc>
              <a:spcBef>
                <a:spcPts val="1600"/>
              </a:spcBef>
              <a:spcAft>
                <a:spcPts val="0"/>
              </a:spcAft>
              <a:buClr>
                <a:schemeClr val="dk2"/>
              </a:buClr>
              <a:buSzPts val="1400"/>
              <a:buChar char="●"/>
              <a:defRPr>
                <a:solidFill>
                  <a:schemeClr val="dk2"/>
                </a:solidFill>
              </a:defRPr>
            </a:lvl7pPr>
            <a:lvl8pPr indent="-317500" lvl="7" marL="3657600" rtl="0">
              <a:lnSpc>
                <a:spcPct val="115000"/>
              </a:lnSpc>
              <a:spcBef>
                <a:spcPts val="1600"/>
              </a:spcBef>
              <a:spcAft>
                <a:spcPts val="0"/>
              </a:spcAft>
              <a:buClr>
                <a:schemeClr val="dk2"/>
              </a:buClr>
              <a:buSzPts val="1400"/>
              <a:buChar char="○"/>
              <a:defRPr>
                <a:solidFill>
                  <a:schemeClr val="dk2"/>
                </a:solidFill>
              </a:defRPr>
            </a:lvl8pPr>
            <a:lvl9pPr indent="-317500" lvl="8" marL="4114800" rtl="0">
              <a:lnSpc>
                <a:spcPct val="115000"/>
              </a:lnSpc>
              <a:spcBef>
                <a:spcPts val="1600"/>
              </a:spcBef>
              <a:spcAft>
                <a:spcPts val="1600"/>
              </a:spcAft>
              <a:buClr>
                <a:schemeClr val="dk2"/>
              </a:buClr>
              <a:buSzPts val="1400"/>
              <a:buChar char="■"/>
              <a:defRPr>
                <a:solidFill>
                  <a:schemeClr val="dk2"/>
                </a:solidFill>
              </a:defRPr>
            </a:lvl9pPr>
          </a:lstStyle>
          <a:p/>
        </p:txBody>
      </p:sp>
      <p:sp>
        <p:nvSpPr>
          <p:cNvPr id="84" name="Google Shape;84;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https://drive.google.com/drive/folders/1S_vFBz0KlldwsoEn5R9zeUWR-7H4ljEP?usp=sharing"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1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1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13.png"/><Relationship Id="rId4" Type="http://schemas.openxmlformats.org/officeDocument/2006/relationships/image" Target="../media/image5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4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1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image" Target="../media/image16.png"/><Relationship Id="rId4" Type="http://schemas.openxmlformats.org/officeDocument/2006/relationships/image" Target="../media/image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 Id="rId3" Type="http://schemas.openxmlformats.org/officeDocument/2006/relationships/hyperlink" Target="http://journal.sepln.org/sepln/ojs/ojs/index.php/pln/article/view/5285/3079" TargetMode="External"/><Relationship Id="rId4" Type="http://schemas.openxmlformats.org/officeDocument/2006/relationships/hyperlink" Target="http://journal.sepln.org/sepln/ojs/ojs/index.php/pln/article/view/5285/3079" TargetMode="External"/><Relationship Id="rId5" Type="http://schemas.openxmlformats.org/officeDocument/2006/relationships/hyperlink" Target="http://ivanvladimir.github.io/sitio-corpus-ironia/"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9.xml"/><Relationship Id="rId3" Type="http://schemas.openxmlformats.org/officeDocument/2006/relationships/hyperlink" Target="https://towardsdatascience.com/illustrated-guide-to-lstms-and-gru-s-a-step-by-step-explanation-44e9eb85bf21" TargetMode="External"/><Relationship Id="rId4" Type="http://schemas.openxmlformats.org/officeDocument/2006/relationships/image" Target="../media/image18.g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0.xml"/><Relationship Id="rId3" Type="http://schemas.openxmlformats.org/officeDocument/2006/relationships/image" Target="../media/image20.gif"/><Relationship Id="rId4" Type="http://schemas.openxmlformats.org/officeDocument/2006/relationships/hyperlink" Target="https://towardsdatascience.com/illustrated-guide-to-lstms-and-gru-s-a-step-by-step-explanation-44e9eb85bf21"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1.xml"/><Relationship Id="rId3" Type="http://schemas.openxmlformats.org/officeDocument/2006/relationships/image" Target="../media/image27.gif"/><Relationship Id="rId4" Type="http://schemas.openxmlformats.org/officeDocument/2006/relationships/hyperlink" Target="https://towardsdatascience.com/illustrated-guide-to-lstms-and-gru-s-a-step-by-step-explanation-44e9eb85bf21"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2.xml"/><Relationship Id="rId3" Type="http://schemas.openxmlformats.org/officeDocument/2006/relationships/image" Target="../media/image25.gif"/><Relationship Id="rId4" Type="http://schemas.openxmlformats.org/officeDocument/2006/relationships/image" Target="../media/image37.gif"/><Relationship Id="rId5" Type="http://schemas.openxmlformats.org/officeDocument/2006/relationships/image" Target="../media/image28.gif"/><Relationship Id="rId6" Type="http://schemas.openxmlformats.org/officeDocument/2006/relationships/hyperlink" Target="https://towardsdatascience.com/illustrated-guide-to-lstms-and-gru-s-a-step-by-step-explanation-44e9eb85bf21"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4.xml"/><Relationship Id="rId3" Type="http://schemas.openxmlformats.org/officeDocument/2006/relationships/image" Target="../media/image5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6.xml"/><Relationship Id="rId3" Type="http://schemas.openxmlformats.org/officeDocument/2006/relationships/image" Target="../media/image21.png"/><Relationship Id="rId4" Type="http://schemas.openxmlformats.org/officeDocument/2006/relationships/image" Target="../media/image2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7.xml"/><Relationship Id="rId3" Type="http://schemas.openxmlformats.org/officeDocument/2006/relationships/image" Target="../media/image2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8.xml"/><Relationship Id="rId3" Type="http://schemas.openxmlformats.org/officeDocument/2006/relationships/image" Target="../media/image5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9.xml"/><Relationship Id="rId3" Type="http://schemas.openxmlformats.org/officeDocument/2006/relationships/image" Target="../media/image24.png"/><Relationship Id="rId4" Type="http://schemas.openxmlformats.org/officeDocument/2006/relationships/image" Target="../media/image4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hyperlink" Target="https://sci-hub.tw/10.1007/3-540-70659-3_2"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0.xml"/><Relationship Id="rId3" Type="http://schemas.openxmlformats.org/officeDocument/2006/relationships/image" Target="../media/image4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1.xml"/><Relationship Id="rId3" Type="http://schemas.openxmlformats.org/officeDocument/2006/relationships/image" Target="../media/image45.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2.xml"/><Relationship Id="rId3" Type="http://schemas.openxmlformats.org/officeDocument/2006/relationships/image" Target="../media/image5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3.xml"/><Relationship Id="rId3" Type="http://schemas.openxmlformats.org/officeDocument/2006/relationships/image" Target="../media/image4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4.xml"/><Relationship Id="rId3" Type="http://schemas.openxmlformats.org/officeDocument/2006/relationships/image" Target="../media/image5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5.xml"/><Relationship Id="rId3" Type="http://schemas.openxmlformats.org/officeDocument/2006/relationships/image" Target="../media/image26.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6.xml"/><Relationship Id="rId3" Type="http://schemas.openxmlformats.org/officeDocument/2006/relationships/image" Target="../media/image49.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7.xml"/><Relationship Id="rId3" Type="http://schemas.openxmlformats.org/officeDocument/2006/relationships/image" Target="../media/image33.png"/><Relationship Id="rId4" Type="http://schemas.openxmlformats.org/officeDocument/2006/relationships/image" Target="../media/image30.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8.xml"/><Relationship Id="rId3" Type="http://schemas.openxmlformats.org/officeDocument/2006/relationships/image" Target="../media/image29.png"/><Relationship Id="rId4" Type="http://schemas.openxmlformats.org/officeDocument/2006/relationships/image" Target="../media/image31.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9.xml"/><Relationship Id="rId3" Type="http://schemas.openxmlformats.org/officeDocument/2006/relationships/image" Target="../media/image32.png"/><Relationship Id="rId4" Type="http://schemas.openxmlformats.org/officeDocument/2006/relationships/image" Target="../media/image3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hyperlink" Target="https://sci-hub.tw/10.1007/3-540-70659-3_2" TargetMode="Externa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0.xml"/><Relationship Id="rId3" Type="http://schemas.openxmlformats.org/officeDocument/2006/relationships/image" Target="../media/image40.png"/><Relationship Id="rId4" Type="http://schemas.openxmlformats.org/officeDocument/2006/relationships/image" Target="../media/image34.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1.xml"/><Relationship Id="rId3" Type="http://schemas.openxmlformats.org/officeDocument/2006/relationships/image" Target="../media/image39.png"/><Relationship Id="rId4" Type="http://schemas.openxmlformats.org/officeDocument/2006/relationships/image" Target="../media/image36.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3.xml"/><Relationship Id="rId3" Type="http://schemas.openxmlformats.org/officeDocument/2006/relationships/image" Target="../media/image38.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4.xml"/><Relationship Id="rId3" Type="http://schemas.openxmlformats.org/officeDocument/2006/relationships/image" Target="../media/image43.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5.xml"/><Relationship Id="rId3" Type="http://schemas.openxmlformats.org/officeDocument/2006/relationships/image" Target="../media/image46.png"/><Relationship Id="rId4" Type="http://schemas.openxmlformats.org/officeDocument/2006/relationships/image" Target="../media/image42.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8.xml"/><Relationship Id="rId3" Type="http://schemas.openxmlformats.org/officeDocument/2006/relationships/image" Target="../media/image53.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4.png"/><Relationship Id="rId4" Type="http://schemas.openxmlformats.org/officeDocument/2006/relationships/image" Target="../media/image3.png"/><Relationship Id="rId5" Type="http://schemas.openxmlformats.org/officeDocument/2006/relationships/image" Target="../media/image1.png"/><Relationship Id="rId6" Type="http://schemas.openxmlformats.org/officeDocument/2006/relationships/image" Target="../media/image2.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2.xml"/><Relationship Id="rId3" Type="http://schemas.openxmlformats.org/officeDocument/2006/relationships/hyperlink" Target="https://machinelearningmastery.com/adam-optimization-algorithm-for-deep-learning/"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hyperlink" Target="https://arxiv.org/abs/1412.6980" TargetMode="Externa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9" name="Shape 129"/>
        <p:cNvGrpSpPr/>
        <p:nvPr/>
      </p:nvGrpSpPr>
      <p:grpSpPr>
        <a:xfrm>
          <a:off x="0" y="0"/>
          <a:ext cx="0" cy="0"/>
          <a:chOff x="0" y="0"/>
          <a:chExt cx="0" cy="0"/>
        </a:xfrm>
      </p:grpSpPr>
      <p:sp>
        <p:nvSpPr>
          <p:cNvPr id="130" name="Google Shape;130;p25"/>
          <p:cNvSpPr txBox="1"/>
          <p:nvPr>
            <p:ph type="ctrTitle"/>
          </p:nvPr>
        </p:nvSpPr>
        <p:spPr>
          <a:xfrm>
            <a:off x="598100" y="1775222"/>
            <a:ext cx="8222100" cy="83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Deep learning Datos secuenciales</a:t>
            </a:r>
            <a:endParaRPr/>
          </a:p>
        </p:txBody>
      </p:sp>
      <p:sp>
        <p:nvSpPr>
          <p:cNvPr id="131" name="Google Shape;131;p25"/>
          <p:cNvSpPr txBox="1"/>
          <p:nvPr>
            <p:ph idx="1" type="subTitle"/>
          </p:nvPr>
        </p:nvSpPr>
        <p:spPr>
          <a:xfrm>
            <a:off x="598088" y="2715913"/>
            <a:ext cx="8222100" cy="4329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s" sz="1400">
                <a:solidFill>
                  <a:srgbClr val="FFFFFF"/>
                </a:solidFill>
              </a:rPr>
              <a:t>Max Armando Sánchez Hernández</a:t>
            </a:r>
            <a:endParaRPr sz="1400">
              <a:solidFill>
                <a:srgbClr val="FFFFFF"/>
              </a:solidFill>
            </a:endParaRPr>
          </a:p>
          <a:p>
            <a:pPr indent="0" lvl="0" marL="0" rtl="0" algn="r">
              <a:spcBef>
                <a:spcPts val="0"/>
              </a:spcBef>
              <a:spcAft>
                <a:spcPts val="0"/>
              </a:spcAft>
              <a:buNone/>
            </a:pPr>
            <a:r>
              <a:rPr lang="es" sz="1400">
                <a:solidFill>
                  <a:srgbClr val="FFFFFF"/>
                </a:solidFill>
              </a:rPr>
              <a:t>Fernando Fortanel Rojas</a:t>
            </a:r>
            <a:endParaRPr sz="1400">
              <a:solidFill>
                <a:srgbClr val="FFFFFF"/>
              </a:solidFill>
            </a:endParaRPr>
          </a:p>
          <a:p>
            <a:pPr indent="0" lvl="0" marL="0" rtl="0" algn="l">
              <a:spcBef>
                <a:spcPts val="0"/>
              </a:spcBef>
              <a:spcAft>
                <a:spcPts val="0"/>
              </a:spcAft>
              <a:buNone/>
            </a:pPr>
            <a:r>
              <a:rPr lang="es" sz="1400" u="sng">
                <a:solidFill>
                  <a:schemeClr val="hlink"/>
                </a:solidFill>
                <a:highlight>
                  <a:srgbClr val="FFFFFF"/>
                </a:highlight>
                <a:hlinkClick r:id="rId3"/>
              </a:rPr>
              <a:t>https://drive.google.com/drive/folders/1S_vFBz0KlldwsoEn5R9zeUWR-7H4ljEP?usp=sharing</a:t>
            </a:r>
            <a:endParaRPr sz="1400">
              <a:solidFill>
                <a:srgbClr val="222222"/>
              </a:solidFill>
              <a:highlight>
                <a:srgbClr val="FFFFFF"/>
              </a:highlight>
            </a:endParaRPr>
          </a:p>
          <a:p>
            <a:pPr indent="0" lvl="0" marL="0" rtl="0" algn="l">
              <a:spcBef>
                <a:spcPts val="0"/>
              </a:spcBef>
              <a:spcAft>
                <a:spcPts val="0"/>
              </a:spcAft>
              <a:buNone/>
            </a:pPr>
            <a:r>
              <a:rPr lang="es" sz="1400">
                <a:solidFill>
                  <a:srgbClr val="222222"/>
                </a:solidFill>
                <a:highlight>
                  <a:srgbClr val="FFFFFF"/>
                </a:highlight>
              </a:rPr>
              <a:t>https://shorturl.at/fsIU4</a:t>
            </a:r>
            <a:endParaRPr sz="1400">
              <a:solidFill>
                <a:srgbClr val="222222"/>
              </a:solidFill>
              <a:highlight>
                <a:srgbClr val="FFFFFF"/>
              </a:highlight>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0" name="Shape 190"/>
        <p:cNvGrpSpPr/>
        <p:nvPr/>
      </p:nvGrpSpPr>
      <p:grpSpPr>
        <a:xfrm>
          <a:off x="0" y="0"/>
          <a:ext cx="0" cy="0"/>
          <a:chOff x="0" y="0"/>
          <a:chExt cx="0" cy="0"/>
        </a:xfrm>
      </p:grpSpPr>
      <p:sp>
        <p:nvSpPr>
          <p:cNvPr id="191" name="Google Shape;191;p34"/>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Adam Optimizer</a:t>
            </a:r>
            <a:endParaRPr/>
          </a:p>
        </p:txBody>
      </p:sp>
      <p:sp>
        <p:nvSpPr>
          <p:cNvPr id="192" name="Google Shape;192;p34"/>
          <p:cNvSpPr txBox="1"/>
          <p:nvPr>
            <p:ph idx="1" type="body"/>
          </p:nvPr>
        </p:nvSpPr>
        <p:spPr>
          <a:xfrm>
            <a:off x="311700" y="1229975"/>
            <a:ext cx="80724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latin typeface="Montserrat"/>
                <a:ea typeface="Montserrat"/>
                <a:cs typeface="Montserrat"/>
                <a:sym typeface="Montserrat"/>
              </a:rPr>
              <a:t>Adam tiene los siguientes parámetros de configuración:</a:t>
            </a:r>
            <a:endParaRPr>
              <a:latin typeface="Montserrat"/>
              <a:ea typeface="Montserrat"/>
              <a:cs typeface="Montserrat"/>
              <a:sym typeface="Montserrat"/>
            </a:endParaRPr>
          </a:p>
          <a:p>
            <a:pPr indent="0" lvl="0" marL="0" rtl="0" algn="l">
              <a:spcBef>
                <a:spcPts val="1600"/>
              </a:spcBef>
              <a:spcAft>
                <a:spcPts val="0"/>
              </a:spcAft>
              <a:buNone/>
            </a:pPr>
            <a:r>
              <a:rPr lang="es">
                <a:latin typeface="Montserrat"/>
                <a:ea typeface="Montserrat"/>
                <a:cs typeface="Montserrat"/>
                <a:sym typeface="Montserrat"/>
              </a:rPr>
              <a:t>alpha: se refiere a la tasa de aprendizaje, es recomendable sea cercana a 0.001</a:t>
            </a:r>
            <a:endParaRPr>
              <a:latin typeface="Montserrat"/>
              <a:ea typeface="Montserrat"/>
              <a:cs typeface="Montserrat"/>
              <a:sym typeface="Montserrat"/>
            </a:endParaRPr>
          </a:p>
          <a:p>
            <a:pPr indent="0" lvl="0" marL="0" rtl="0" algn="l">
              <a:spcBef>
                <a:spcPts val="1600"/>
              </a:spcBef>
              <a:spcAft>
                <a:spcPts val="0"/>
              </a:spcAft>
              <a:buNone/>
            </a:pPr>
            <a:r>
              <a:rPr lang="es">
                <a:latin typeface="Montserrat"/>
                <a:ea typeface="Montserrat"/>
                <a:cs typeface="Montserrat"/>
                <a:sym typeface="Montserrat"/>
              </a:rPr>
              <a:t>beta1: La tasa de decaimiento exponencial para el primer momento, recomendable a 0.9</a:t>
            </a:r>
            <a:endParaRPr>
              <a:latin typeface="Montserrat"/>
              <a:ea typeface="Montserrat"/>
              <a:cs typeface="Montserrat"/>
              <a:sym typeface="Montserrat"/>
            </a:endParaRPr>
          </a:p>
          <a:p>
            <a:pPr indent="0" lvl="0" marL="0" rtl="0" algn="l">
              <a:spcBef>
                <a:spcPts val="1600"/>
              </a:spcBef>
              <a:spcAft>
                <a:spcPts val="0"/>
              </a:spcAft>
              <a:buNone/>
            </a:pPr>
            <a:r>
              <a:rPr lang="es">
                <a:latin typeface="Montserrat"/>
                <a:ea typeface="Montserrat"/>
                <a:cs typeface="Montserrat"/>
                <a:sym typeface="Montserrat"/>
              </a:rPr>
              <a:t>beta2: </a:t>
            </a:r>
            <a:r>
              <a:rPr lang="es">
                <a:latin typeface="Montserrat"/>
                <a:ea typeface="Montserrat"/>
                <a:cs typeface="Montserrat"/>
                <a:sym typeface="Montserrat"/>
              </a:rPr>
              <a:t>La tasa de decaimiento exponencial para el segundo momento, recomendable a 0.999. Debe ser cercano a 1 en problemas con gradiente escaso.</a:t>
            </a:r>
            <a:endParaRPr>
              <a:latin typeface="Montserrat"/>
              <a:ea typeface="Montserrat"/>
              <a:cs typeface="Montserrat"/>
              <a:sym typeface="Montserrat"/>
            </a:endParaRPr>
          </a:p>
          <a:p>
            <a:pPr indent="0" lvl="0" marL="0" rtl="0" algn="l">
              <a:spcBef>
                <a:spcPts val="1600"/>
              </a:spcBef>
              <a:spcAft>
                <a:spcPts val="1600"/>
              </a:spcAft>
              <a:buNone/>
            </a:pPr>
            <a:r>
              <a:rPr lang="es">
                <a:latin typeface="Montserrat"/>
                <a:ea typeface="Montserrat"/>
                <a:cs typeface="Montserrat"/>
                <a:sym typeface="Montserrat"/>
              </a:rPr>
              <a:t>epsilon: Es un valor muy pequeño que sea cercano a 0. Por ejemplo </a:t>
            </a:r>
            <a:r>
              <a:rPr lang="es">
                <a:solidFill>
                  <a:srgbClr val="555555"/>
                </a:solidFill>
                <a:highlight>
                  <a:srgbClr val="FFFFFF"/>
                </a:highlight>
                <a:latin typeface="Montserrat"/>
                <a:ea typeface="Montserrat"/>
                <a:cs typeface="Montserrat"/>
                <a:sym typeface="Montserrat"/>
              </a:rPr>
              <a:t>10E-8.</a:t>
            </a:r>
            <a:endParaRPr>
              <a:latin typeface="Montserrat"/>
              <a:ea typeface="Montserrat"/>
              <a:cs typeface="Montserrat"/>
              <a:sym typeface="Montserrat"/>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6" name="Shape 196"/>
        <p:cNvGrpSpPr/>
        <p:nvPr/>
      </p:nvGrpSpPr>
      <p:grpSpPr>
        <a:xfrm>
          <a:off x="0" y="0"/>
          <a:ext cx="0" cy="0"/>
          <a:chOff x="0" y="0"/>
          <a:chExt cx="0" cy="0"/>
        </a:xfrm>
      </p:grpSpPr>
      <p:sp>
        <p:nvSpPr>
          <p:cNvPr id="197" name="Google Shape;197;p35"/>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RMS Optimizer</a:t>
            </a:r>
            <a:endParaRPr/>
          </a:p>
        </p:txBody>
      </p:sp>
      <p:sp>
        <p:nvSpPr>
          <p:cNvPr id="198" name="Google Shape;198;p35"/>
          <p:cNvSpPr txBox="1"/>
          <p:nvPr>
            <p:ph idx="1" type="body"/>
          </p:nvPr>
        </p:nvSpPr>
        <p:spPr>
          <a:xfrm>
            <a:off x="311700" y="1229975"/>
            <a:ext cx="39999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s" sz="1800">
                <a:latin typeface="Montserrat"/>
                <a:ea typeface="Montserrat"/>
                <a:cs typeface="Montserrat"/>
                <a:sym typeface="Montserrat"/>
              </a:rPr>
              <a:t>Este algoritmo de optimización restringe las oscilaciones en la dirección vertical. Por lo tanto si se incrementa la tasa de aprendizaje el algoritmo toma un paso más largo horizontalmente, por lo que converge más rápido.</a:t>
            </a:r>
            <a:endParaRPr sz="1800">
              <a:latin typeface="Montserrat"/>
              <a:ea typeface="Montserrat"/>
              <a:cs typeface="Montserrat"/>
              <a:sym typeface="Montserrat"/>
            </a:endParaRPr>
          </a:p>
        </p:txBody>
      </p:sp>
      <p:pic>
        <p:nvPicPr>
          <p:cNvPr id="199" name="Google Shape;199;p35"/>
          <p:cNvPicPr preferRelativeResize="0"/>
          <p:nvPr/>
        </p:nvPicPr>
        <p:blipFill>
          <a:blip r:embed="rId3">
            <a:alphaModFix/>
          </a:blip>
          <a:stretch>
            <a:fillRect/>
          </a:stretch>
        </p:blipFill>
        <p:spPr>
          <a:xfrm>
            <a:off x="4464000" y="1170200"/>
            <a:ext cx="4527600" cy="266031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3" name="Shape 203"/>
        <p:cNvGrpSpPr/>
        <p:nvPr/>
      </p:nvGrpSpPr>
      <p:grpSpPr>
        <a:xfrm>
          <a:off x="0" y="0"/>
          <a:ext cx="0" cy="0"/>
          <a:chOff x="0" y="0"/>
          <a:chExt cx="0" cy="0"/>
        </a:xfrm>
      </p:grpSpPr>
      <p:sp>
        <p:nvSpPr>
          <p:cNvPr id="204" name="Google Shape;204;p36"/>
          <p:cNvSpPr txBox="1"/>
          <p:nvPr>
            <p:ph type="title"/>
          </p:nvPr>
        </p:nvSpPr>
        <p:spPr>
          <a:xfrm>
            <a:off x="598100" y="2152347"/>
            <a:ext cx="8222100" cy="83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
              <a:t>Definiciones previas</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8" name="Shape 208"/>
        <p:cNvGrpSpPr/>
        <p:nvPr/>
      </p:nvGrpSpPr>
      <p:grpSpPr>
        <a:xfrm>
          <a:off x="0" y="0"/>
          <a:ext cx="0" cy="0"/>
          <a:chOff x="0" y="0"/>
          <a:chExt cx="0" cy="0"/>
        </a:xfrm>
      </p:grpSpPr>
      <p:sp>
        <p:nvSpPr>
          <p:cNvPr id="209" name="Google Shape;209;p37"/>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PIPELINE en IA</a:t>
            </a:r>
            <a:endParaRPr/>
          </a:p>
        </p:txBody>
      </p:sp>
      <p:sp>
        <p:nvSpPr>
          <p:cNvPr id="210" name="Google Shape;210;p37"/>
          <p:cNvSpPr txBox="1"/>
          <p:nvPr>
            <p:ph idx="1" type="body"/>
          </p:nvPr>
        </p:nvSpPr>
        <p:spPr>
          <a:xfrm>
            <a:off x="311700" y="1229975"/>
            <a:ext cx="3999900" cy="3339000"/>
          </a:xfrm>
          <a:prstGeom prst="rect">
            <a:avLst/>
          </a:prstGeom>
        </p:spPr>
        <p:txBody>
          <a:bodyPr anchorCtr="0" anchor="t" bIns="91425" lIns="91425" spcFirstLastPara="1" rIns="91425" wrap="square" tIns="91425">
            <a:noAutofit/>
          </a:bodyPr>
          <a:lstStyle/>
          <a:p>
            <a:pPr indent="0" lvl="0" marL="0" rtl="0" algn="just">
              <a:spcBef>
                <a:spcPts val="0"/>
              </a:spcBef>
              <a:spcAft>
                <a:spcPts val="1600"/>
              </a:spcAft>
              <a:buNone/>
            </a:pPr>
            <a:r>
              <a:rPr lang="es">
                <a:latin typeface="Montserrat"/>
                <a:ea typeface="Montserrat"/>
                <a:cs typeface="Montserrat"/>
                <a:sym typeface="Montserrat"/>
              </a:rPr>
              <a:t>En un modelo de machine learning hay múltiples pasos independientes, por los que fluyen la información, estos deben de ser diseñados y analizados para obtener resultados exitosos. A este proceso de concatenar diferentes procesos en un modelo de machine learning para lograr el objetivo se le conoce como pipeline.</a:t>
            </a:r>
            <a:endParaRPr>
              <a:latin typeface="Montserrat"/>
              <a:ea typeface="Montserrat"/>
              <a:cs typeface="Montserrat"/>
              <a:sym typeface="Montserrat"/>
            </a:endParaRPr>
          </a:p>
        </p:txBody>
      </p:sp>
      <p:pic>
        <p:nvPicPr>
          <p:cNvPr id="211" name="Google Shape;211;p37"/>
          <p:cNvPicPr preferRelativeResize="0"/>
          <p:nvPr/>
        </p:nvPicPr>
        <p:blipFill>
          <a:blip r:embed="rId3">
            <a:alphaModFix/>
          </a:blip>
          <a:stretch>
            <a:fillRect/>
          </a:stretch>
        </p:blipFill>
        <p:spPr>
          <a:xfrm>
            <a:off x="4640025" y="1302150"/>
            <a:ext cx="4096500" cy="31946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5" name="Shape 215"/>
        <p:cNvGrpSpPr/>
        <p:nvPr/>
      </p:nvGrpSpPr>
      <p:grpSpPr>
        <a:xfrm>
          <a:off x="0" y="0"/>
          <a:ext cx="0" cy="0"/>
          <a:chOff x="0" y="0"/>
          <a:chExt cx="0" cy="0"/>
        </a:xfrm>
      </p:grpSpPr>
      <p:pic>
        <p:nvPicPr>
          <p:cNvPr id="216" name="Google Shape;216;p38"/>
          <p:cNvPicPr preferRelativeResize="0"/>
          <p:nvPr/>
        </p:nvPicPr>
        <p:blipFill>
          <a:blip r:embed="rId3">
            <a:alphaModFix/>
          </a:blip>
          <a:stretch>
            <a:fillRect/>
          </a:stretch>
        </p:blipFill>
        <p:spPr>
          <a:xfrm>
            <a:off x="552450" y="738188"/>
            <a:ext cx="8039100" cy="36671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0" name="Shape 220"/>
        <p:cNvGrpSpPr/>
        <p:nvPr/>
      </p:nvGrpSpPr>
      <p:grpSpPr>
        <a:xfrm>
          <a:off x="0" y="0"/>
          <a:ext cx="0" cy="0"/>
          <a:chOff x="0" y="0"/>
          <a:chExt cx="0" cy="0"/>
        </a:xfrm>
      </p:grpSpPr>
      <p:sp>
        <p:nvSpPr>
          <p:cNvPr id="221" name="Google Shape;221;p39"/>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Corpus</a:t>
            </a:r>
            <a:endParaRPr/>
          </a:p>
        </p:txBody>
      </p:sp>
      <p:sp>
        <p:nvSpPr>
          <p:cNvPr id="222" name="Google Shape;222;p39"/>
          <p:cNvSpPr txBox="1"/>
          <p:nvPr>
            <p:ph idx="1" type="body"/>
          </p:nvPr>
        </p:nvSpPr>
        <p:spPr>
          <a:xfrm>
            <a:off x="311700" y="1229975"/>
            <a:ext cx="3498300" cy="30777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s">
                <a:latin typeface="Montserrat"/>
                <a:ea typeface="Montserrat"/>
                <a:cs typeface="Montserrat"/>
                <a:sym typeface="Montserrat"/>
              </a:rPr>
              <a:t>Un corpus es un conjunto de muestras del problema que tenemos, este debe estar compuesto por textos producidos en situaciones reales y la inclusión de los textos que  lo componen debe estar guiada por una serie de criterios lingüísticos explícitos para asegurar que pueda usarse como una muestra representativa del lenguaje en el que estamos trabajando.</a:t>
            </a:r>
            <a:endParaRPr>
              <a:latin typeface="Montserrat"/>
              <a:ea typeface="Montserrat"/>
              <a:cs typeface="Montserrat"/>
              <a:sym typeface="Montserrat"/>
            </a:endParaRPr>
          </a:p>
          <a:p>
            <a:pPr indent="0" lvl="0" marL="0" rtl="0" algn="l">
              <a:spcBef>
                <a:spcPts val="1600"/>
              </a:spcBef>
              <a:spcAft>
                <a:spcPts val="0"/>
              </a:spcAft>
              <a:buNone/>
            </a:pPr>
            <a:r>
              <a:t/>
            </a:r>
            <a:endParaRPr>
              <a:latin typeface="Montserrat"/>
              <a:ea typeface="Montserrat"/>
              <a:cs typeface="Montserrat"/>
              <a:sym typeface="Montserrat"/>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id="223" name="Google Shape;223;p39"/>
          <p:cNvPicPr preferRelativeResize="0"/>
          <p:nvPr/>
        </p:nvPicPr>
        <p:blipFill rotWithShape="1">
          <a:blip r:embed="rId3">
            <a:alphaModFix/>
          </a:blip>
          <a:srcRect b="7235" l="0" r="0" t="0"/>
          <a:stretch/>
        </p:blipFill>
        <p:spPr>
          <a:xfrm>
            <a:off x="3905250" y="1130550"/>
            <a:ext cx="5153201" cy="38575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7" name="Shape 227"/>
        <p:cNvGrpSpPr/>
        <p:nvPr/>
      </p:nvGrpSpPr>
      <p:grpSpPr>
        <a:xfrm>
          <a:off x="0" y="0"/>
          <a:ext cx="0" cy="0"/>
          <a:chOff x="0" y="0"/>
          <a:chExt cx="0" cy="0"/>
        </a:xfrm>
      </p:grpSpPr>
      <p:sp>
        <p:nvSpPr>
          <p:cNvPr id="228" name="Google Shape;228;p40"/>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Corpus balanceado y no balanceado</a:t>
            </a:r>
            <a:endParaRPr/>
          </a:p>
        </p:txBody>
      </p:sp>
      <p:sp>
        <p:nvSpPr>
          <p:cNvPr id="229" name="Google Shape;229;p40"/>
          <p:cNvSpPr txBox="1"/>
          <p:nvPr>
            <p:ph idx="1" type="body"/>
          </p:nvPr>
        </p:nvSpPr>
        <p:spPr>
          <a:xfrm>
            <a:off x="311700" y="1393275"/>
            <a:ext cx="3999900" cy="3339000"/>
          </a:xfrm>
          <a:prstGeom prst="rect">
            <a:avLst/>
          </a:prstGeom>
        </p:spPr>
        <p:txBody>
          <a:bodyPr anchorCtr="0" anchor="t" bIns="91425" lIns="91425" spcFirstLastPara="1" rIns="91425" wrap="square" tIns="91425">
            <a:noAutofit/>
          </a:bodyPr>
          <a:lstStyle/>
          <a:p>
            <a:pPr indent="0" lvl="0" marL="0" rtl="0" algn="just">
              <a:spcBef>
                <a:spcPts val="0"/>
              </a:spcBef>
              <a:spcAft>
                <a:spcPts val="1600"/>
              </a:spcAft>
              <a:buNone/>
            </a:pPr>
            <a:r>
              <a:rPr lang="es">
                <a:latin typeface="Montserrat"/>
                <a:ea typeface="Montserrat"/>
                <a:cs typeface="Montserrat"/>
                <a:sym typeface="Montserrat"/>
              </a:rPr>
              <a:t>Por esto la proporción de ocurrencia de un evento en el  corpus debe tener la misma que en el uso real del lenguaje.De esto se desprenden dos tipos de corpus, balanceados y no balanceados. En el primero ocurre que cada clase en el corpus presenta la misma proporción de ocurrencia que el resto de clases, mientras que el segundo tiene un conjunto de clases que están sobrerrepresentadas. </a:t>
            </a:r>
            <a:endParaRPr/>
          </a:p>
        </p:txBody>
      </p:sp>
      <p:pic>
        <p:nvPicPr>
          <p:cNvPr id="230" name="Google Shape;230;p40"/>
          <p:cNvPicPr preferRelativeResize="0"/>
          <p:nvPr/>
        </p:nvPicPr>
        <p:blipFill>
          <a:blip r:embed="rId3">
            <a:alphaModFix/>
          </a:blip>
          <a:stretch>
            <a:fillRect/>
          </a:stretch>
        </p:blipFill>
        <p:spPr>
          <a:xfrm>
            <a:off x="4423150" y="1393275"/>
            <a:ext cx="4527601" cy="31923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4" name="Shape 234"/>
        <p:cNvGrpSpPr/>
        <p:nvPr/>
      </p:nvGrpSpPr>
      <p:grpSpPr>
        <a:xfrm>
          <a:off x="0" y="0"/>
          <a:ext cx="0" cy="0"/>
          <a:chOff x="0" y="0"/>
          <a:chExt cx="0" cy="0"/>
        </a:xfrm>
      </p:grpSpPr>
      <p:sp>
        <p:nvSpPr>
          <p:cNvPr id="235" name="Google Shape;235;p41"/>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Métricas</a:t>
            </a:r>
            <a:endParaRPr/>
          </a:p>
        </p:txBody>
      </p:sp>
      <p:pic>
        <p:nvPicPr>
          <p:cNvPr id="236" name="Google Shape;236;p41"/>
          <p:cNvPicPr preferRelativeResize="0"/>
          <p:nvPr/>
        </p:nvPicPr>
        <p:blipFill>
          <a:blip r:embed="rId3">
            <a:alphaModFix/>
          </a:blip>
          <a:stretch>
            <a:fillRect/>
          </a:stretch>
        </p:blipFill>
        <p:spPr>
          <a:xfrm>
            <a:off x="4423200" y="1532700"/>
            <a:ext cx="4527600" cy="2733538"/>
          </a:xfrm>
          <a:prstGeom prst="rect">
            <a:avLst/>
          </a:prstGeom>
          <a:noFill/>
          <a:ln>
            <a:noFill/>
          </a:ln>
        </p:spPr>
      </p:pic>
      <p:sp>
        <p:nvSpPr>
          <p:cNvPr id="237" name="Google Shape;237;p41"/>
          <p:cNvSpPr txBox="1"/>
          <p:nvPr/>
        </p:nvSpPr>
        <p:spPr>
          <a:xfrm>
            <a:off x="612325" y="1510400"/>
            <a:ext cx="3660300" cy="29118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s">
                <a:latin typeface="Montserrat"/>
                <a:ea typeface="Montserrat"/>
                <a:cs typeface="Montserrat"/>
                <a:sym typeface="Montserrat"/>
              </a:rPr>
              <a:t>Las métricas es un conjunto de medidas que nos permiten estimar el desempeño de un software, en especial en machine learning nos permite medir y comparar el desempeño de cualquier modelo con el que estemos trabajando.</a:t>
            </a:r>
            <a:endParaRPr>
              <a:latin typeface="Montserrat"/>
              <a:ea typeface="Montserrat"/>
              <a:cs typeface="Montserrat"/>
              <a:sym typeface="Montserrat"/>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1" name="Shape 241"/>
        <p:cNvGrpSpPr/>
        <p:nvPr/>
      </p:nvGrpSpPr>
      <p:grpSpPr>
        <a:xfrm>
          <a:off x="0" y="0"/>
          <a:ext cx="0" cy="0"/>
          <a:chOff x="0" y="0"/>
          <a:chExt cx="0" cy="0"/>
        </a:xfrm>
      </p:grpSpPr>
      <p:sp>
        <p:nvSpPr>
          <p:cNvPr id="242" name="Google Shape;242;p42"/>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Matriz de confusión</a:t>
            </a:r>
            <a:endParaRPr/>
          </a:p>
        </p:txBody>
      </p:sp>
      <p:sp>
        <p:nvSpPr>
          <p:cNvPr id="243" name="Google Shape;243;p42"/>
          <p:cNvSpPr txBox="1"/>
          <p:nvPr>
            <p:ph idx="1" type="body"/>
          </p:nvPr>
        </p:nvSpPr>
        <p:spPr>
          <a:xfrm>
            <a:off x="202850" y="1099125"/>
            <a:ext cx="8520600" cy="914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s">
                <a:latin typeface="Montserrat"/>
                <a:ea typeface="Montserrat"/>
                <a:cs typeface="Montserrat"/>
                <a:sym typeface="Montserrat"/>
              </a:rPr>
              <a:t>La matriz de confusión es una de las métricas más intuitiva y fácil de usar, usualmente se emplea en problemas de clasificación donde el resultado puede ser de dos o más clases. </a:t>
            </a:r>
            <a:endParaRPr>
              <a:latin typeface="Montserrat"/>
              <a:ea typeface="Montserrat"/>
              <a:cs typeface="Montserrat"/>
              <a:sym typeface="Montserrat"/>
            </a:endParaRPr>
          </a:p>
        </p:txBody>
      </p:sp>
      <p:pic>
        <p:nvPicPr>
          <p:cNvPr id="244" name="Google Shape;244;p42"/>
          <p:cNvPicPr preferRelativeResize="0"/>
          <p:nvPr/>
        </p:nvPicPr>
        <p:blipFill>
          <a:blip r:embed="rId3">
            <a:alphaModFix/>
          </a:blip>
          <a:stretch>
            <a:fillRect/>
          </a:stretch>
        </p:blipFill>
        <p:spPr>
          <a:xfrm>
            <a:off x="1946675" y="2013825"/>
            <a:ext cx="5169850" cy="25845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8" name="Shape 248"/>
        <p:cNvGrpSpPr/>
        <p:nvPr/>
      </p:nvGrpSpPr>
      <p:grpSpPr>
        <a:xfrm>
          <a:off x="0" y="0"/>
          <a:ext cx="0" cy="0"/>
          <a:chOff x="0" y="0"/>
          <a:chExt cx="0" cy="0"/>
        </a:xfrm>
      </p:grpSpPr>
      <p:sp>
        <p:nvSpPr>
          <p:cNvPr id="249" name="Google Shape;249;p43"/>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Accuracy</a:t>
            </a:r>
            <a:endParaRPr/>
          </a:p>
        </p:txBody>
      </p:sp>
      <p:sp>
        <p:nvSpPr>
          <p:cNvPr id="250" name="Google Shape;250;p43"/>
          <p:cNvSpPr txBox="1"/>
          <p:nvPr>
            <p:ph idx="1" type="body"/>
          </p:nvPr>
        </p:nvSpPr>
        <p:spPr>
          <a:xfrm>
            <a:off x="311700" y="1229975"/>
            <a:ext cx="39999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La exactitud es el número de predicciones correctas  sobre el número total de predicciones.Esto es igual a sumar todos los valores de la diagonal de la matriz de confusión (la traza) sobre el total de predicciones.La exactitud es una buena métrica cuando nuestros datos (corpus) son balanceado</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id="251" name="Google Shape;251;p43"/>
          <p:cNvPicPr preferRelativeResize="0"/>
          <p:nvPr/>
        </p:nvPicPr>
        <p:blipFill>
          <a:blip r:embed="rId3">
            <a:alphaModFix/>
          </a:blip>
          <a:stretch>
            <a:fillRect/>
          </a:stretch>
        </p:blipFill>
        <p:spPr>
          <a:xfrm>
            <a:off x="4464000" y="1508000"/>
            <a:ext cx="4527601" cy="2782942"/>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5" name="Shape 135"/>
        <p:cNvGrpSpPr/>
        <p:nvPr/>
      </p:nvGrpSpPr>
      <p:grpSpPr>
        <a:xfrm>
          <a:off x="0" y="0"/>
          <a:ext cx="0" cy="0"/>
          <a:chOff x="0" y="0"/>
          <a:chExt cx="0" cy="0"/>
        </a:xfrm>
      </p:grpSpPr>
      <p:sp>
        <p:nvSpPr>
          <p:cNvPr id="136" name="Google Shape;136;p26"/>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Temario</a:t>
            </a:r>
            <a:endParaRPr/>
          </a:p>
        </p:txBody>
      </p:sp>
      <p:sp>
        <p:nvSpPr>
          <p:cNvPr id="137" name="Google Shape;137;p26"/>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000000"/>
              </a:buClr>
              <a:buSzPts val="1800"/>
              <a:buChar char="●"/>
            </a:pPr>
            <a:r>
              <a:rPr lang="es">
                <a:solidFill>
                  <a:srgbClr val="000000"/>
                </a:solidFill>
              </a:rPr>
              <a:t>Introducción </a:t>
            </a:r>
            <a:endParaRPr>
              <a:solidFill>
                <a:srgbClr val="000000"/>
              </a:solidFill>
            </a:endParaRPr>
          </a:p>
          <a:p>
            <a:pPr indent="-342900" lvl="0" marL="457200" rtl="0" algn="l">
              <a:spcBef>
                <a:spcPts val="0"/>
              </a:spcBef>
              <a:spcAft>
                <a:spcPts val="0"/>
              </a:spcAft>
              <a:buClr>
                <a:srgbClr val="000000"/>
              </a:buClr>
              <a:buSzPts val="1800"/>
              <a:buChar char="●"/>
            </a:pPr>
            <a:r>
              <a:rPr lang="es">
                <a:solidFill>
                  <a:srgbClr val="000000"/>
                </a:solidFill>
              </a:rPr>
              <a:t>Definiciones previas</a:t>
            </a:r>
            <a:endParaRPr>
              <a:solidFill>
                <a:srgbClr val="000000"/>
              </a:solidFill>
            </a:endParaRPr>
          </a:p>
          <a:p>
            <a:pPr indent="-342900" lvl="0" marL="457200" rtl="0" algn="l">
              <a:spcBef>
                <a:spcPts val="0"/>
              </a:spcBef>
              <a:spcAft>
                <a:spcPts val="0"/>
              </a:spcAft>
              <a:buClr>
                <a:srgbClr val="000000"/>
              </a:buClr>
              <a:buSzPts val="1800"/>
              <a:buChar char="●"/>
            </a:pPr>
            <a:r>
              <a:rPr lang="es">
                <a:solidFill>
                  <a:srgbClr val="000000"/>
                </a:solidFill>
              </a:rPr>
              <a:t>Ejemplos de datos secuenciales </a:t>
            </a:r>
            <a:endParaRPr>
              <a:solidFill>
                <a:srgbClr val="000000"/>
              </a:solidFill>
            </a:endParaRPr>
          </a:p>
          <a:p>
            <a:pPr indent="-342900" lvl="0" marL="457200" rtl="0" algn="l">
              <a:spcBef>
                <a:spcPts val="0"/>
              </a:spcBef>
              <a:spcAft>
                <a:spcPts val="0"/>
              </a:spcAft>
              <a:buClr>
                <a:srgbClr val="000000"/>
              </a:buClr>
              <a:buSzPts val="1800"/>
              <a:buChar char="●"/>
            </a:pPr>
            <a:r>
              <a:rPr lang="es">
                <a:solidFill>
                  <a:srgbClr val="000000"/>
                </a:solidFill>
              </a:rPr>
              <a:t>Construcción de una red neuronal MLP para el corpus </a:t>
            </a:r>
            <a:endParaRPr>
              <a:solidFill>
                <a:srgbClr val="000000"/>
              </a:solidFill>
            </a:endParaRPr>
          </a:p>
          <a:p>
            <a:pPr indent="-342900" lvl="0" marL="457200" rtl="0" algn="l">
              <a:spcBef>
                <a:spcPts val="0"/>
              </a:spcBef>
              <a:spcAft>
                <a:spcPts val="0"/>
              </a:spcAft>
              <a:buClr>
                <a:srgbClr val="000000"/>
              </a:buClr>
              <a:buSzPts val="1800"/>
              <a:buChar char="●"/>
            </a:pPr>
            <a:r>
              <a:rPr lang="es">
                <a:solidFill>
                  <a:srgbClr val="000000"/>
                </a:solidFill>
              </a:rPr>
              <a:t>RNN </a:t>
            </a:r>
            <a:endParaRPr>
              <a:solidFill>
                <a:srgbClr val="000000"/>
              </a:solidFill>
            </a:endParaRPr>
          </a:p>
          <a:p>
            <a:pPr indent="-342900" lvl="0" marL="457200" rtl="0" algn="l">
              <a:spcBef>
                <a:spcPts val="0"/>
              </a:spcBef>
              <a:spcAft>
                <a:spcPts val="0"/>
              </a:spcAft>
              <a:buClr>
                <a:srgbClr val="000000"/>
              </a:buClr>
              <a:buSzPts val="1800"/>
              <a:buChar char="●"/>
            </a:pPr>
            <a:r>
              <a:rPr lang="es">
                <a:solidFill>
                  <a:srgbClr val="000000"/>
                </a:solidFill>
              </a:rPr>
              <a:t>LSTM y GRU</a:t>
            </a:r>
            <a:endParaRPr>
              <a:solidFill>
                <a:srgbClr val="000000"/>
              </a:solidFill>
            </a:endParaRPr>
          </a:p>
          <a:p>
            <a:pPr indent="-342900" lvl="0" marL="457200" rtl="0" algn="l">
              <a:spcBef>
                <a:spcPts val="0"/>
              </a:spcBef>
              <a:spcAft>
                <a:spcPts val="0"/>
              </a:spcAft>
              <a:buClr>
                <a:srgbClr val="000000"/>
              </a:buClr>
              <a:buSzPts val="1800"/>
              <a:buChar char="●"/>
            </a:pPr>
            <a:r>
              <a:rPr lang="es">
                <a:solidFill>
                  <a:srgbClr val="000000"/>
                </a:solidFill>
              </a:rPr>
              <a:t>Bidireccional de RNN y LSTM </a:t>
            </a:r>
            <a:endParaRPr>
              <a:solidFill>
                <a:srgbClr val="000000"/>
              </a:solidFill>
            </a:endParaRPr>
          </a:p>
          <a:p>
            <a:pPr indent="-342900" lvl="0" marL="457200" rtl="0" algn="l">
              <a:spcBef>
                <a:spcPts val="0"/>
              </a:spcBef>
              <a:spcAft>
                <a:spcPts val="0"/>
              </a:spcAft>
              <a:buClr>
                <a:srgbClr val="000000"/>
              </a:buClr>
              <a:buSzPts val="1800"/>
              <a:buChar char="●"/>
            </a:pPr>
            <a:r>
              <a:rPr lang="es">
                <a:solidFill>
                  <a:srgbClr val="000000"/>
                </a:solidFill>
              </a:rPr>
              <a:t>Ejercicio abierto </a:t>
            </a:r>
            <a:endParaRPr>
              <a:solidFill>
                <a:srgbClr val="000000"/>
              </a:solidFill>
            </a:endParaRPr>
          </a:p>
          <a:p>
            <a:pPr indent="-342900" lvl="0" marL="457200" rtl="0" algn="l">
              <a:spcBef>
                <a:spcPts val="0"/>
              </a:spcBef>
              <a:spcAft>
                <a:spcPts val="0"/>
              </a:spcAft>
              <a:buClr>
                <a:srgbClr val="000000"/>
              </a:buClr>
              <a:buSzPts val="1800"/>
              <a:buChar char="●"/>
            </a:pPr>
            <a:r>
              <a:rPr lang="es">
                <a:solidFill>
                  <a:srgbClr val="000000"/>
                </a:solidFill>
              </a:rPr>
              <a:t>Cierre</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5" name="Shape 255"/>
        <p:cNvGrpSpPr/>
        <p:nvPr/>
      </p:nvGrpSpPr>
      <p:grpSpPr>
        <a:xfrm>
          <a:off x="0" y="0"/>
          <a:ext cx="0" cy="0"/>
          <a:chOff x="0" y="0"/>
          <a:chExt cx="0" cy="0"/>
        </a:xfrm>
      </p:grpSpPr>
      <p:sp>
        <p:nvSpPr>
          <p:cNvPr id="256" name="Google Shape;256;p44"/>
          <p:cNvSpPr txBox="1"/>
          <p:nvPr>
            <p:ph type="title"/>
          </p:nvPr>
        </p:nvSpPr>
        <p:spPr>
          <a:xfrm>
            <a:off x="311700" y="410000"/>
            <a:ext cx="39999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  Precision </a:t>
            </a:r>
            <a:endParaRPr/>
          </a:p>
        </p:txBody>
      </p:sp>
      <p:sp>
        <p:nvSpPr>
          <p:cNvPr id="257" name="Google Shape;257;p44"/>
          <p:cNvSpPr txBox="1"/>
          <p:nvPr>
            <p:ph idx="1" type="body"/>
          </p:nvPr>
        </p:nvSpPr>
        <p:spPr>
          <a:xfrm>
            <a:off x="311700" y="1229975"/>
            <a:ext cx="3738000" cy="1015200"/>
          </a:xfrm>
          <a:prstGeom prst="rect">
            <a:avLst/>
          </a:prstGeom>
        </p:spPr>
        <p:txBody>
          <a:bodyPr anchorCtr="0" anchor="t" bIns="91425" lIns="91425" spcFirstLastPara="1" rIns="91425" wrap="square" tIns="91425">
            <a:noAutofit/>
          </a:bodyPr>
          <a:lstStyle/>
          <a:p>
            <a:pPr indent="0" lvl="0" marL="0" rtl="0" algn="just">
              <a:spcBef>
                <a:spcPts val="0"/>
              </a:spcBef>
              <a:spcAft>
                <a:spcPts val="1600"/>
              </a:spcAft>
              <a:buNone/>
            </a:pPr>
            <a:r>
              <a:rPr lang="es">
                <a:latin typeface="Montserrat"/>
                <a:ea typeface="Montserrat"/>
                <a:cs typeface="Montserrat"/>
                <a:sym typeface="Montserrat"/>
              </a:rPr>
              <a:t>La precisión intenta responder a la siguiente pregunta: ¿Qué proporción de identificaciones positivas fue correcta?</a:t>
            </a:r>
            <a:endParaRPr>
              <a:latin typeface="Montserrat"/>
              <a:ea typeface="Montserrat"/>
              <a:cs typeface="Montserrat"/>
              <a:sym typeface="Montserrat"/>
            </a:endParaRPr>
          </a:p>
        </p:txBody>
      </p:sp>
      <p:pic>
        <p:nvPicPr>
          <p:cNvPr id="258" name="Google Shape;258;p44"/>
          <p:cNvPicPr preferRelativeResize="0"/>
          <p:nvPr/>
        </p:nvPicPr>
        <p:blipFill>
          <a:blip r:embed="rId3">
            <a:alphaModFix/>
          </a:blip>
          <a:stretch>
            <a:fillRect/>
          </a:stretch>
        </p:blipFill>
        <p:spPr>
          <a:xfrm>
            <a:off x="442512" y="2354037"/>
            <a:ext cx="3476375" cy="2515326"/>
          </a:xfrm>
          <a:prstGeom prst="rect">
            <a:avLst/>
          </a:prstGeom>
          <a:noFill/>
          <a:ln>
            <a:noFill/>
          </a:ln>
        </p:spPr>
      </p:pic>
      <p:sp>
        <p:nvSpPr>
          <p:cNvPr id="259" name="Google Shape;259;p44"/>
          <p:cNvSpPr txBox="1"/>
          <p:nvPr/>
        </p:nvSpPr>
        <p:spPr>
          <a:xfrm>
            <a:off x="4612825" y="381350"/>
            <a:ext cx="39999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3000">
                <a:solidFill>
                  <a:schemeClr val="dk1"/>
                </a:solidFill>
                <a:latin typeface="Roboto"/>
                <a:ea typeface="Roboto"/>
                <a:cs typeface="Roboto"/>
                <a:sym typeface="Roboto"/>
              </a:rPr>
              <a:t> Recall</a:t>
            </a:r>
            <a:endParaRPr sz="3000">
              <a:solidFill>
                <a:schemeClr val="dk1"/>
              </a:solidFill>
              <a:latin typeface="Roboto"/>
              <a:ea typeface="Roboto"/>
              <a:cs typeface="Roboto"/>
              <a:sym typeface="Roboto"/>
            </a:endParaRPr>
          </a:p>
        </p:txBody>
      </p:sp>
      <p:pic>
        <p:nvPicPr>
          <p:cNvPr id="260" name="Google Shape;260;p44"/>
          <p:cNvPicPr preferRelativeResize="0"/>
          <p:nvPr/>
        </p:nvPicPr>
        <p:blipFill>
          <a:blip r:embed="rId4">
            <a:alphaModFix/>
          </a:blip>
          <a:stretch>
            <a:fillRect/>
          </a:stretch>
        </p:blipFill>
        <p:spPr>
          <a:xfrm>
            <a:off x="4721775" y="2354025"/>
            <a:ext cx="3592251" cy="2515350"/>
          </a:xfrm>
          <a:prstGeom prst="rect">
            <a:avLst/>
          </a:prstGeom>
          <a:noFill/>
          <a:ln>
            <a:noFill/>
          </a:ln>
        </p:spPr>
      </p:pic>
      <p:sp>
        <p:nvSpPr>
          <p:cNvPr id="261" name="Google Shape;261;p44"/>
          <p:cNvSpPr txBox="1"/>
          <p:nvPr/>
        </p:nvSpPr>
        <p:spPr>
          <a:xfrm>
            <a:off x="4585600" y="1229925"/>
            <a:ext cx="3864600" cy="10152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s">
                <a:latin typeface="Montserrat"/>
                <a:ea typeface="Montserrat"/>
                <a:cs typeface="Montserrat"/>
                <a:sym typeface="Montserrat"/>
              </a:rPr>
              <a:t>La exhaustividad intenta responder a la siguiente pregunta:</a:t>
            </a:r>
            <a:endParaRPr>
              <a:latin typeface="Montserrat"/>
              <a:ea typeface="Montserrat"/>
              <a:cs typeface="Montserrat"/>
              <a:sym typeface="Montserrat"/>
            </a:endParaRPr>
          </a:p>
          <a:p>
            <a:pPr indent="0" lvl="0" marL="0" rtl="0" algn="just">
              <a:spcBef>
                <a:spcPts val="0"/>
              </a:spcBef>
              <a:spcAft>
                <a:spcPts val="0"/>
              </a:spcAft>
              <a:buNone/>
            </a:pPr>
            <a:r>
              <a:rPr lang="es">
                <a:latin typeface="Montserrat"/>
                <a:ea typeface="Montserrat"/>
                <a:cs typeface="Montserrat"/>
                <a:sym typeface="Montserrat"/>
              </a:rPr>
              <a:t>¿Qué proporción de positivos reales se identificó correctamente?</a:t>
            </a:r>
            <a:endParaRPr>
              <a:latin typeface="Montserrat"/>
              <a:ea typeface="Montserrat"/>
              <a:cs typeface="Montserrat"/>
              <a:sym typeface="Montserrat"/>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5" name="Shape 265"/>
        <p:cNvGrpSpPr/>
        <p:nvPr/>
      </p:nvGrpSpPr>
      <p:grpSpPr>
        <a:xfrm>
          <a:off x="0" y="0"/>
          <a:ext cx="0" cy="0"/>
          <a:chOff x="0" y="0"/>
          <a:chExt cx="0" cy="0"/>
        </a:xfrm>
      </p:grpSpPr>
      <p:sp>
        <p:nvSpPr>
          <p:cNvPr id="266" name="Google Shape;266;p45"/>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F1 Score</a:t>
            </a:r>
            <a:endParaRPr/>
          </a:p>
        </p:txBody>
      </p:sp>
      <p:sp>
        <p:nvSpPr>
          <p:cNvPr id="267" name="Google Shape;267;p45"/>
          <p:cNvSpPr txBox="1"/>
          <p:nvPr>
            <p:ph idx="1" type="body"/>
          </p:nvPr>
        </p:nvSpPr>
        <p:spPr>
          <a:xfrm>
            <a:off x="311700" y="1229975"/>
            <a:ext cx="8601000" cy="1586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s">
                <a:latin typeface="Montserrat"/>
                <a:ea typeface="Montserrat"/>
                <a:cs typeface="Montserrat"/>
                <a:sym typeface="Montserrat"/>
              </a:rPr>
              <a:t>La puntuación F1 es la media armónica entre precisión y recuperación. Este valor se encuentra entre en el [0,1] . </a:t>
            </a:r>
            <a:endParaRPr>
              <a:latin typeface="Montserrat"/>
              <a:ea typeface="Montserrat"/>
              <a:cs typeface="Montserrat"/>
              <a:sym typeface="Montserrat"/>
            </a:endParaRPr>
          </a:p>
        </p:txBody>
      </p:sp>
      <p:pic>
        <p:nvPicPr>
          <p:cNvPr id="268" name="Google Shape;268;p45"/>
          <p:cNvPicPr preferRelativeResize="0"/>
          <p:nvPr/>
        </p:nvPicPr>
        <p:blipFill>
          <a:blip r:embed="rId3">
            <a:alphaModFix/>
          </a:blip>
          <a:stretch>
            <a:fillRect/>
          </a:stretch>
        </p:blipFill>
        <p:spPr>
          <a:xfrm>
            <a:off x="1780488" y="3139838"/>
            <a:ext cx="5038725" cy="9048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2" name="Shape 272"/>
        <p:cNvGrpSpPr/>
        <p:nvPr/>
      </p:nvGrpSpPr>
      <p:grpSpPr>
        <a:xfrm>
          <a:off x="0" y="0"/>
          <a:ext cx="0" cy="0"/>
          <a:chOff x="0" y="0"/>
          <a:chExt cx="0" cy="0"/>
        </a:xfrm>
      </p:grpSpPr>
      <p:sp>
        <p:nvSpPr>
          <p:cNvPr id="273" name="Google Shape;273;p46"/>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Redes neuronales </a:t>
            </a:r>
            <a:endParaRPr/>
          </a:p>
        </p:txBody>
      </p:sp>
      <p:sp>
        <p:nvSpPr>
          <p:cNvPr id="274" name="Google Shape;274;p46"/>
          <p:cNvSpPr txBox="1"/>
          <p:nvPr>
            <p:ph idx="1" type="body"/>
          </p:nvPr>
        </p:nvSpPr>
        <p:spPr>
          <a:xfrm>
            <a:off x="311700" y="1229975"/>
            <a:ext cx="39999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latin typeface="Montserrat"/>
                <a:ea typeface="Montserrat"/>
                <a:cs typeface="Montserrat"/>
                <a:sym typeface="Montserrat"/>
              </a:rPr>
              <a:t>Una Red Neuronal Artificial (RNA) es un modelo matemático inspirado en el comportamiento biológico de las neuronas y en cómo se organizan formando la estructura del cerebro.</a:t>
            </a:r>
            <a:endParaRPr>
              <a:latin typeface="Montserrat"/>
              <a:ea typeface="Montserrat"/>
              <a:cs typeface="Montserrat"/>
              <a:sym typeface="Montserrat"/>
            </a:endParaRPr>
          </a:p>
          <a:p>
            <a:pPr indent="0" lvl="0" marL="0" rtl="0" algn="l">
              <a:spcBef>
                <a:spcPts val="1600"/>
              </a:spcBef>
              <a:spcAft>
                <a:spcPts val="0"/>
              </a:spcAft>
              <a:buNone/>
            </a:pPr>
            <a:r>
              <a:rPr lang="es">
                <a:latin typeface="Montserrat"/>
                <a:ea typeface="Montserrat"/>
                <a:cs typeface="Montserrat"/>
                <a:sym typeface="Montserrat"/>
              </a:rPr>
              <a:t>El primer modelo matemático de una neurona artificial, creado con el fin de llevar a cabo tareas simples, fue presentado en el año 1943 en un trabajo conjunto entre el psiquiatra y neuroanatomista Warren McCulloch y el matemático Walter Pitts</a:t>
            </a:r>
            <a:endParaRPr>
              <a:latin typeface="Montserrat"/>
              <a:ea typeface="Montserrat"/>
              <a:cs typeface="Montserrat"/>
              <a:sym typeface="Montserrat"/>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id="275" name="Google Shape;275;p46"/>
          <p:cNvPicPr preferRelativeResize="0"/>
          <p:nvPr/>
        </p:nvPicPr>
        <p:blipFill>
          <a:blip r:embed="rId3">
            <a:alphaModFix/>
          </a:blip>
          <a:stretch>
            <a:fillRect/>
          </a:stretch>
        </p:blipFill>
        <p:spPr>
          <a:xfrm>
            <a:off x="4395975" y="1418900"/>
            <a:ext cx="4527600" cy="2961147"/>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9" name="Shape 279"/>
        <p:cNvGrpSpPr/>
        <p:nvPr/>
      </p:nvGrpSpPr>
      <p:grpSpPr>
        <a:xfrm>
          <a:off x="0" y="0"/>
          <a:ext cx="0" cy="0"/>
          <a:chOff x="0" y="0"/>
          <a:chExt cx="0" cy="0"/>
        </a:xfrm>
      </p:grpSpPr>
      <p:pic>
        <p:nvPicPr>
          <p:cNvPr id="280" name="Google Shape;280;p47"/>
          <p:cNvPicPr preferRelativeResize="0"/>
          <p:nvPr/>
        </p:nvPicPr>
        <p:blipFill>
          <a:blip r:embed="rId3">
            <a:alphaModFix/>
          </a:blip>
          <a:stretch>
            <a:fillRect/>
          </a:stretch>
        </p:blipFill>
        <p:spPr>
          <a:xfrm>
            <a:off x="152400" y="421825"/>
            <a:ext cx="5984425" cy="4381500"/>
          </a:xfrm>
          <a:prstGeom prst="rect">
            <a:avLst/>
          </a:prstGeom>
          <a:noFill/>
          <a:ln>
            <a:noFill/>
          </a:ln>
        </p:spPr>
      </p:pic>
      <p:pic>
        <p:nvPicPr>
          <p:cNvPr id="281" name="Google Shape;281;p47"/>
          <p:cNvPicPr preferRelativeResize="0"/>
          <p:nvPr/>
        </p:nvPicPr>
        <p:blipFill>
          <a:blip r:embed="rId4">
            <a:alphaModFix/>
          </a:blip>
          <a:stretch>
            <a:fillRect/>
          </a:stretch>
        </p:blipFill>
        <p:spPr>
          <a:xfrm>
            <a:off x="4177400" y="3064875"/>
            <a:ext cx="4714874" cy="18024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5" name="Shape 285"/>
        <p:cNvGrpSpPr/>
        <p:nvPr/>
      </p:nvGrpSpPr>
      <p:grpSpPr>
        <a:xfrm>
          <a:off x="0" y="0"/>
          <a:ext cx="0" cy="0"/>
          <a:chOff x="0" y="0"/>
          <a:chExt cx="0" cy="0"/>
        </a:xfrm>
      </p:grpSpPr>
      <p:sp>
        <p:nvSpPr>
          <p:cNvPr id="286" name="Google Shape;286;p48"/>
          <p:cNvSpPr txBox="1"/>
          <p:nvPr>
            <p:ph type="title"/>
          </p:nvPr>
        </p:nvSpPr>
        <p:spPr>
          <a:xfrm>
            <a:off x="598100" y="2152347"/>
            <a:ext cx="8222100" cy="83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
              <a:t>Ejemplos de datos secuenciales</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0" name="Shape 290"/>
        <p:cNvGrpSpPr/>
        <p:nvPr/>
      </p:nvGrpSpPr>
      <p:grpSpPr>
        <a:xfrm>
          <a:off x="0" y="0"/>
          <a:ext cx="0" cy="0"/>
          <a:chOff x="0" y="0"/>
          <a:chExt cx="0" cy="0"/>
        </a:xfrm>
      </p:grpSpPr>
      <p:sp>
        <p:nvSpPr>
          <p:cNvPr id="291" name="Google Shape;291;p49"/>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¿Qué datos son secuenciales?</a:t>
            </a:r>
            <a:endParaRPr/>
          </a:p>
        </p:txBody>
      </p:sp>
      <p:sp>
        <p:nvSpPr>
          <p:cNvPr id="292" name="Google Shape;292;p49"/>
          <p:cNvSpPr txBox="1"/>
          <p:nvPr>
            <p:ph idx="1" type="body"/>
          </p:nvPr>
        </p:nvSpPr>
        <p:spPr>
          <a:xfrm>
            <a:off x="311700" y="1229975"/>
            <a:ext cx="39999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s"/>
              <a:t>Datos Secuenciales</a:t>
            </a:r>
            <a:endParaRPr/>
          </a:p>
        </p:txBody>
      </p:sp>
      <p:sp>
        <p:nvSpPr>
          <p:cNvPr id="293" name="Google Shape;293;p49"/>
          <p:cNvSpPr txBox="1"/>
          <p:nvPr>
            <p:ph idx="2" type="body"/>
          </p:nvPr>
        </p:nvSpPr>
        <p:spPr>
          <a:xfrm>
            <a:off x="4832400" y="1229975"/>
            <a:ext cx="39999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s"/>
              <a:t>Series de tiempo</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7" name="Shape 297"/>
        <p:cNvGrpSpPr/>
        <p:nvPr/>
      </p:nvGrpSpPr>
      <p:grpSpPr>
        <a:xfrm>
          <a:off x="0" y="0"/>
          <a:ext cx="0" cy="0"/>
          <a:chOff x="0" y="0"/>
          <a:chExt cx="0" cy="0"/>
        </a:xfrm>
      </p:grpSpPr>
      <p:sp>
        <p:nvSpPr>
          <p:cNvPr id="298" name="Google Shape;298;p50"/>
          <p:cNvSpPr txBox="1"/>
          <p:nvPr>
            <p:ph type="title"/>
          </p:nvPr>
        </p:nvSpPr>
        <p:spPr>
          <a:xfrm>
            <a:off x="311700" y="45875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Corpus ironía</a:t>
            </a:r>
            <a:endParaRPr/>
          </a:p>
        </p:txBody>
      </p:sp>
      <p:sp>
        <p:nvSpPr>
          <p:cNvPr id="299" name="Google Shape;299;p50"/>
          <p:cNvSpPr txBox="1"/>
          <p:nvPr>
            <p:ph idx="1" type="body"/>
          </p:nvPr>
        </p:nvSpPr>
        <p:spPr>
          <a:xfrm>
            <a:off x="159300" y="1229975"/>
            <a:ext cx="39999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latin typeface="Montserrat"/>
                <a:ea typeface="Montserrat"/>
                <a:cs typeface="Montserrat"/>
                <a:sym typeface="Montserrat"/>
              </a:rPr>
              <a:t>En este taller podemos tomar como ejemplo el corpus creado para el artículo </a:t>
            </a:r>
            <a:r>
              <a:rPr lang="es">
                <a:solidFill>
                  <a:srgbClr val="0366D6"/>
                </a:solidFill>
                <a:highlight>
                  <a:srgbClr val="FFFFFF"/>
                </a:highlight>
                <a:uFill>
                  <a:noFill/>
                </a:uFill>
                <a:latin typeface="Montserrat"/>
                <a:ea typeface="Montserrat"/>
                <a:cs typeface="Montserrat"/>
                <a:sym typeface="Montserrat"/>
                <a:hlinkClick r:id="rId3"/>
              </a:rPr>
              <a:t>Character and Word Baselines Systems for Irony Detection in Spanish Short Texts</a:t>
            </a:r>
            <a:r>
              <a:rPr lang="es">
                <a:solidFill>
                  <a:srgbClr val="24292E"/>
                </a:solidFill>
                <a:highlight>
                  <a:srgbClr val="FFFFFF"/>
                </a:highlight>
                <a:latin typeface="Montserrat"/>
                <a:ea typeface="Montserrat"/>
                <a:cs typeface="Montserrat"/>
                <a:sym typeface="Montserrat"/>
              </a:rPr>
              <a:t>. Este corpus tiene como características las siguientes:</a:t>
            </a:r>
            <a:endParaRPr>
              <a:latin typeface="Montserrat"/>
              <a:ea typeface="Montserrat"/>
              <a:cs typeface="Montserrat"/>
              <a:sym typeface="Montserrat"/>
            </a:endParaRPr>
          </a:p>
          <a:p>
            <a:pPr indent="0" lvl="0" marL="0" rtl="0" algn="l">
              <a:spcBef>
                <a:spcPts val="1600"/>
              </a:spcBef>
              <a:spcAft>
                <a:spcPts val="0"/>
              </a:spcAft>
              <a:buNone/>
            </a:pPr>
            <a:r>
              <a:rPr lang="es" u="sng">
                <a:solidFill>
                  <a:schemeClr val="hlink"/>
                </a:solidFill>
                <a:latin typeface="Montserrat"/>
                <a:ea typeface="Montserrat"/>
                <a:cs typeface="Montserrat"/>
                <a:sym typeface="Montserrat"/>
                <a:hlinkClick r:id="rId4"/>
              </a:rPr>
              <a:t>http://journal.sepln.org/sepln/ojs/ojs/index.php/pln/article/view/5285/3079</a:t>
            </a:r>
            <a:endParaRPr>
              <a:latin typeface="Montserrat"/>
              <a:ea typeface="Montserrat"/>
              <a:cs typeface="Montserrat"/>
              <a:sym typeface="Montserrat"/>
            </a:endParaRPr>
          </a:p>
          <a:p>
            <a:pPr indent="0" lvl="0" marL="0" rtl="0" algn="l">
              <a:lnSpc>
                <a:spcPct val="100000"/>
              </a:lnSpc>
              <a:spcBef>
                <a:spcPts val="1600"/>
              </a:spcBef>
              <a:spcAft>
                <a:spcPts val="0"/>
              </a:spcAft>
              <a:buNone/>
            </a:pPr>
            <a:r>
              <a:rPr lang="es">
                <a:solidFill>
                  <a:srgbClr val="000000"/>
                </a:solidFill>
                <a:latin typeface="Montserrat"/>
                <a:ea typeface="Montserrat"/>
                <a:cs typeface="Montserrat"/>
                <a:sym typeface="Montserrat"/>
              </a:rPr>
              <a:t>Liga al corpus </a:t>
            </a:r>
            <a:r>
              <a:rPr lang="es" u="sng">
                <a:solidFill>
                  <a:srgbClr val="0097A7"/>
                </a:solidFill>
                <a:latin typeface="Montserrat"/>
                <a:ea typeface="Montserrat"/>
                <a:cs typeface="Montserrat"/>
                <a:sym typeface="Montserrat"/>
                <a:hlinkClick r:id="rId5"/>
              </a:rPr>
              <a:t>http://ivanvladimir.github.io/sitio-corpus-ironia/</a:t>
            </a:r>
            <a:endParaRPr>
              <a:latin typeface="Montserrat"/>
              <a:ea typeface="Montserrat"/>
              <a:cs typeface="Montserrat"/>
              <a:sym typeface="Montserrat"/>
            </a:endParaRPr>
          </a:p>
        </p:txBody>
      </p:sp>
      <p:graphicFrame>
        <p:nvGraphicFramePr>
          <p:cNvPr id="300" name="Google Shape;300;p50"/>
          <p:cNvGraphicFramePr/>
          <p:nvPr/>
        </p:nvGraphicFramePr>
        <p:xfrm>
          <a:off x="4250650" y="929050"/>
          <a:ext cx="3000000" cy="3000000"/>
        </p:xfrm>
        <a:graphic>
          <a:graphicData uri="http://schemas.openxmlformats.org/drawingml/2006/table">
            <a:tbl>
              <a:tblPr>
                <a:noFill/>
                <a:tableStyleId>{D5450E4B-BA88-47E2-8C45-6FEC06923283}</a:tableStyleId>
              </a:tblPr>
              <a:tblGrid>
                <a:gridCol w="2413000"/>
                <a:gridCol w="2413000"/>
              </a:tblGrid>
              <a:tr h="381000">
                <a:tc>
                  <a:txBody>
                    <a:bodyPr/>
                    <a:lstStyle/>
                    <a:p>
                      <a:pPr indent="0" lvl="0" marL="0" rtl="0" algn="l">
                        <a:spcBef>
                          <a:spcPts val="0"/>
                        </a:spcBef>
                        <a:spcAft>
                          <a:spcPts val="0"/>
                        </a:spcAft>
                        <a:buNone/>
                      </a:pPr>
                      <a:r>
                        <a:rPr lang="es" sz="1200">
                          <a:latin typeface="Montserrat"/>
                          <a:ea typeface="Montserrat"/>
                          <a:cs typeface="Montserrat"/>
                          <a:sym typeface="Montserrat"/>
                        </a:rPr>
                        <a:t>Tipo de corpus</a:t>
                      </a:r>
                      <a:endParaRPr sz="1200">
                        <a:latin typeface="Montserrat"/>
                        <a:ea typeface="Montserrat"/>
                        <a:cs typeface="Montserrat"/>
                        <a:sym typeface="Montserrat"/>
                      </a:endParaRPr>
                    </a:p>
                  </a:txBody>
                  <a:tcPr marT="91425" marB="91425" marR="91425" marL="91425"/>
                </a:tc>
                <a:tc>
                  <a:txBody>
                    <a:bodyPr/>
                    <a:lstStyle/>
                    <a:p>
                      <a:pPr indent="0" lvl="0" marL="0" rtl="0" algn="l">
                        <a:spcBef>
                          <a:spcPts val="0"/>
                        </a:spcBef>
                        <a:spcAft>
                          <a:spcPts val="0"/>
                        </a:spcAft>
                        <a:buNone/>
                      </a:pPr>
                      <a:r>
                        <a:rPr lang="es" sz="1200">
                          <a:latin typeface="Montserrat"/>
                          <a:ea typeface="Montserrat"/>
                          <a:cs typeface="Montserrat"/>
                          <a:sym typeface="Montserrat"/>
                        </a:rPr>
                        <a:t>No balanceado- etiquetado manual</a:t>
                      </a:r>
                      <a:endParaRPr sz="1200">
                        <a:latin typeface="Montserrat"/>
                        <a:ea typeface="Montserrat"/>
                        <a:cs typeface="Montserrat"/>
                        <a:sym typeface="Montserrat"/>
                      </a:endParaRPr>
                    </a:p>
                  </a:txBody>
                  <a:tcPr marT="91425" marB="91425" marR="91425" marL="91425"/>
                </a:tc>
              </a:tr>
              <a:tr h="381000">
                <a:tc>
                  <a:txBody>
                    <a:bodyPr/>
                    <a:lstStyle/>
                    <a:p>
                      <a:pPr indent="0" lvl="0" marL="0" rtl="0" algn="l">
                        <a:spcBef>
                          <a:spcPts val="0"/>
                        </a:spcBef>
                        <a:spcAft>
                          <a:spcPts val="0"/>
                        </a:spcAft>
                        <a:buNone/>
                      </a:pPr>
                      <a:r>
                        <a:rPr lang="es" sz="1200">
                          <a:latin typeface="Montserrat"/>
                          <a:ea typeface="Montserrat"/>
                          <a:cs typeface="Montserrat"/>
                          <a:sym typeface="Montserrat"/>
                        </a:rPr>
                        <a:t>Porcentaje de no irónicas</a:t>
                      </a:r>
                      <a:endParaRPr sz="1200">
                        <a:latin typeface="Montserrat"/>
                        <a:ea typeface="Montserrat"/>
                        <a:cs typeface="Montserrat"/>
                        <a:sym typeface="Montserrat"/>
                      </a:endParaRPr>
                    </a:p>
                  </a:txBody>
                  <a:tcPr marT="91425" marB="91425" marR="91425" marL="91425"/>
                </a:tc>
                <a:tc>
                  <a:txBody>
                    <a:bodyPr/>
                    <a:lstStyle/>
                    <a:p>
                      <a:pPr indent="0" lvl="0" marL="0" rtl="0" algn="l">
                        <a:spcBef>
                          <a:spcPts val="0"/>
                        </a:spcBef>
                        <a:spcAft>
                          <a:spcPts val="0"/>
                        </a:spcAft>
                        <a:buNone/>
                      </a:pPr>
                      <a:r>
                        <a:rPr lang="es" sz="1200">
                          <a:latin typeface="Montserrat"/>
                          <a:ea typeface="Montserrat"/>
                          <a:cs typeface="Montserrat"/>
                          <a:sym typeface="Montserrat"/>
                        </a:rPr>
                        <a:t>90% - </a:t>
                      </a:r>
                      <a:r>
                        <a:rPr lang="es" sz="1200">
                          <a:solidFill>
                            <a:srgbClr val="000000"/>
                          </a:solidFill>
                          <a:latin typeface="Montserrat"/>
                          <a:ea typeface="Montserrat"/>
                          <a:cs typeface="Montserrat"/>
                          <a:sym typeface="Montserrat"/>
                        </a:rPr>
                        <a:t>68,877 muestras</a:t>
                      </a:r>
                      <a:endParaRPr sz="1200">
                        <a:latin typeface="Montserrat"/>
                        <a:ea typeface="Montserrat"/>
                        <a:cs typeface="Montserrat"/>
                        <a:sym typeface="Montserrat"/>
                      </a:endParaRPr>
                    </a:p>
                  </a:txBody>
                  <a:tcPr marT="91425" marB="91425" marR="91425" marL="91425"/>
                </a:tc>
              </a:tr>
              <a:tr h="381000">
                <a:tc>
                  <a:txBody>
                    <a:bodyPr/>
                    <a:lstStyle/>
                    <a:p>
                      <a:pPr indent="0" lvl="0" marL="0" rtl="0" algn="l">
                        <a:spcBef>
                          <a:spcPts val="0"/>
                        </a:spcBef>
                        <a:spcAft>
                          <a:spcPts val="0"/>
                        </a:spcAft>
                        <a:buNone/>
                      </a:pPr>
                      <a:r>
                        <a:rPr lang="es" sz="1200">
                          <a:latin typeface="Montserrat"/>
                          <a:ea typeface="Montserrat"/>
                          <a:cs typeface="Montserrat"/>
                          <a:sym typeface="Montserrat"/>
                        </a:rPr>
                        <a:t>Porcentaje de irónicas</a:t>
                      </a:r>
                      <a:endParaRPr sz="1200">
                        <a:latin typeface="Montserrat"/>
                        <a:ea typeface="Montserrat"/>
                        <a:cs typeface="Montserrat"/>
                        <a:sym typeface="Montserrat"/>
                      </a:endParaRPr>
                    </a:p>
                  </a:txBody>
                  <a:tcPr marT="91425" marB="91425" marR="91425" marL="91425"/>
                </a:tc>
                <a:tc>
                  <a:txBody>
                    <a:bodyPr/>
                    <a:lstStyle/>
                    <a:p>
                      <a:pPr indent="0" lvl="0" marL="0" rtl="0" algn="l">
                        <a:spcBef>
                          <a:spcPts val="0"/>
                        </a:spcBef>
                        <a:spcAft>
                          <a:spcPts val="0"/>
                        </a:spcAft>
                        <a:buNone/>
                      </a:pPr>
                      <a:r>
                        <a:rPr lang="es" sz="1200">
                          <a:latin typeface="Montserrat"/>
                          <a:ea typeface="Montserrat"/>
                          <a:cs typeface="Montserrat"/>
                          <a:sym typeface="Montserrat"/>
                        </a:rPr>
                        <a:t>10% -  </a:t>
                      </a:r>
                      <a:r>
                        <a:rPr lang="es" sz="1200">
                          <a:solidFill>
                            <a:srgbClr val="000000"/>
                          </a:solidFill>
                          <a:latin typeface="Montserrat"/>
                          <a:ea typeface="Montserrat"/>
                          <a:cs typeface="Montserrat"/>
                          <a:sym typeface="Montserrat"/>
                        </a:rPr>
                        <a:t>7,653 muestras</a:t>
                      </a:r>
                      <a:endParaRPr sz="1200">
                        <a:latin typeface="Montserrat"/>
                        <a:ea typeface="Montserrat"/>
                        <a:cs typeface="Montserrat"/>
                        <a:sym typeface="Montserrat"/>
                      </a:endParaRPr>
                    </a:p>
                  </a:txBody>
                  <a:tcPr marT="91425" marB="91425" marR="91425" marL="91425"/>
                </a:tc>
              </a:tr>
              <a:tr h="381000">
                <a:tc>
                  <a:txBody>
                    <a:bodyPr/>
                    <a:lstStyle/>
                    <a:p>
                      <a:pPr indent="0" lvl="0" marL="0" rtl="0" algn="l">
                        <a:spcBef>
                          <a:spcPts val="0"/>
                        </a:spcBef>
                        <a:spcAft>
                          <a:spcPts val="0"/>
                        </a:spcAft>
                        <a:buNone/>
                      </a:pPr>
                      <a:r>
                        <a:rPr lang="es" sz="1200">
                          <a:latin typeface="Montserrat"/>
                          <a:ea typeface="Montserrat"/>
                          <a:cs typeface="Montserrat"/>
                          <a:sym typeface="Montserrat"/>
                        </a:rPr>
                        <a:t>Total</a:t>
                      </a:r>
                      <a:endParaRPr sz="1200">
                        <a:latin typeface="Montserrat"/>
                        <a:ea typeface="Montserrat"/>
                        <a:cs typeface="Montserrat"/>
                        <a:sym typeface="Montserrat"/>
                      </a:endParaRPr>
                    </a:p>
                  </a:txBody>
                  <a:tcPr marT="91425" marB="91425" marR="91425" marL="91425"/>
                </a:tc>
                <a:tc>
                  <a:txBody>
                    <a:bodyPr/>
                    <a:lstStyle/>
                    <a:p>
                      <a:pPr indent="0" lvl="0" marL="0" rtl="0" algn="l">
                        <a:spcBef>
                          <a:spcPts val="0"/>
                        </a:spcBef>
                        <a:spcAft>
                          <a:spcPts val="0"/>
                        </a:spcAft>
                        <a:buNone/>
                      </a:pPr>
                      <a:r>
                        <a:rPr lang="es" sz="1200">
                          <a:latin typeface="Montserrat"/>
                          <a:ea typeface="Montserrat"/>
                          <a:cs typeface="Montserrat"/>
                          <a:sym typeface="Montserrat"/>
                        </a:rPr>
                        <a:t>76,530 muestras</a:t>
                      </a:r>
                      <a:endParaRPr sz="1200">
                        <a:latin typeface="Montserrat"/>
                        <a:ea typeface="Montserrat"/>
                        <a:cs typeface="Montserrat"/>
                        <a:sym typeface="Montserrat"/>
                      </a:endParaRPr>
                    </a:p>
                  </a:txBody>
                  <a:tcPr marT="91425" marB="91425" marR="91425" marL="91425"/>
                </a:tc>
              </a:tr>
              <a:tr h="381000">
                <a:tc>
                  <a:txBody>
                    <a:bodyPr/>
                    <a:lstStyle/>
                    <a:p>
                      <a:pPr indent="0" lvl="0" marL="0" rtl="0" algn="l">
                        <a:spcBef>
                          <a:spcPts val="0"/>
                        </a:spcBef>
                        <a:spcAft>
                          <a:spcPts val="0"/>
                        </a:spcAft>
                        <a:buNone/>
                      </a:pPr>
                      <a:r>
                        <a:rPr lang="es" sz="1200">
                          <a:latin typeface="Montserrat"/>
                          <a:ea typeface="Montserrat"/>
                          <a:cs typeface="Montserrat"/>
                          <a:sym typeface="Montserrat"/>
                        </a:rPr>
                        <a:t>Idioma del corpus</a:t>
                      </a:r>
                      <a:endParaRPr sz="1200">
                        <a:latin typeface="Montserrat"/>
                        <a:ea typeface="Montserrat"/>
                        <a:cs typeface="Montserrat"/>
                        <a:sym typeface="Montserrat"/>
                      </a:endParaRPr>
                    </a:p>
                  </a:txBody>
                  <a:tcPr marT="91425" marB="91425" marR="91425" marL="91425"/>
                </a:tc>
                <a:tc>
                  <a:txBody>
                    <a:bodyPr/>
                    <a:lstStyle/>
                    <a:p>
                      <a:pPr indent="0" lvl="0" marL="0" rtl="0" algn="l">
                        <a:spcBef>
                          <a:spcPts val="0"/>
                        </a:spcBef>
                        <a:spcAft>
                          <a:spcPts val="0"/>
                        </a:spcAft>
                        <a:buNone/>
                      </a:pPr>
                      <a:r>
                        <a:rPr lang="es" sz="1200">
                          <a:latin typeface="Montserrat"/>
                          <a:ea typeface="Montserrat"/>
                          <a:cs typeface="Montserrat"/>
                          <a:sym typeface="Montserrat"/>
                        </a:rPr>
                        <a:t>Español</a:t>
                      </a:r>
                      <a:endParaRPr sz="1200">
                        <a:latin typeface="Montserrat"/>
                        <a:ea typeface="Montserrat"/>
                        <a:cs typeface="Montserrat"/>
                        <a:sym typeface="Montserrat"/>
                      </a:endParaRPr>
                    </a:p>
                  </a:txBody>
                  <a:tcPr marT="91425" marB="91425" marR="91425" marL="91425"/>
                </a:tc>
              </a:tr>
              <a:tr h="381000">
                <a:tc>
                  <a:txBody>
                    <a:bodyPr/>
                    <a:lstStyle/>
                    <a:p>
                      <a:pPr indent="0" lvl="0" marL="0" rtl="0" algn="l">
                        <a:spcBef>
                          <a:spcPts val="0"/>
                        </a:spcBef>
                        <a:spcAft>
                          <a:spcPts val="0"/>
                        </a:spcAft>
                        <a:buNone/>
                      </a:pPr>
                      <a:r>
                        <a:rPr lang="es" sz="1200">
                          <a:latin typeface="Montserrat"/>
                          <a:ea typeface="Montserrat"/>
                          <a:cs typeface="Montserrat"/>
                          <a:sym typeface="Montserrat"/>
                        </a:rPr>
                        <a:t>Publicado por </a:t>
                      </a:r>
                      <a:endParaRPr sz="1200">
                        <a:latin typeface="Montserrat"/>
                        <a:ea typeface="Montserrat"/>
                        <a:cs typeface="Montserrat"/>
                        <a:sym typeface="Montserrat"/>
                      </a:endParaRPr>
                    </a:p>
                  </a:txBody>
                  <a:tcPr marT="91425" marB="91425" marR="91425" marL="91425"/>
                </a:tc>
                <a:tc>
                  <a:txBody>
                    <a:bodyPr/>
                    <a:lstStyle/>
                    <a:p>
                      <a:pPr indent="0" lvl="0" marL="0" rtl="0" algn="l">
                        <a:spcBef>
                          <a:spcPts val="0"/>
                        </a:spcBef>
                        <a:spcAft>
                          <a:spcPts val="0"/>
                        </a:spcAft>
                        <a:buNone/>
                      </a:pPr>
                      <a:r>
                        <a:rPr lang="es" sz="1200">
                          <a:latin typeface="Montserrat"/>
                          <a:ea typeface="Montserrat"/>
                          <a:cs typeface="Montserrat"/>
                          <a:sym typeface="Montserrat"/>
                        </a:rPr>
                        <a:t>Jasso &amp; Meza</a:t>
                      </a:r>
                      <a:endParaRPr sz="1200">
                        <a:latin typeface="Montserrat"/>
                        <a:ea typeface="Montserrat"/>
                        <a:cs typeface="Montserrat"/>
                        <a:sym typeface="Montserrat"/>
                      </a:endParaRPr>
                    </a:p>
                  </a:txBody>
                  <a:tcPr marT="91425" marB="91425" marR="91425" marL="91425"/>
                </a:tc>
              </a:tr>
              <a:tr h="381000">
                <a:tc>
                  <a:txBody>
                    <a:bodyPr/>
                    <a:lstStyle/>
                    <a:p>
                      <a:pPr indent="0" lvl="0" marL="0" rtl="0" algn="l">
                        <a:spcBef>
                          <a:spcPts val="0"/>
                        </a:spcBef>
                        <a:spcAft>
                          <a:spcPts val="0"/>
                        </a:spcAft>
                        <a:buNone/>
                      </a:pPr>
                      <a:r>
                        <a:rPr lang="es" sz="1200">
                          <a:latin typeface="Montserrat"/>
                          <a:ea typeface="Montserrat"/>
                          <a:cs typeface="Montserrat"/>
                          <a:sym typeface="Montserrat"/>
                        </a:rPr>
                        <a:t>Licencia</a:t>
                      </a:r>
                      <a:endParaRPr sz="1200">
                        <a:latin typeface="Montserrat"/>
                        <a:ea typeface="Montserrat"/>
                        <a:cs typeface="Montserrat"/>
                        <a:sym typeface="Montserrat"/>
                      </a:endParaRPr>
                    </a:p>
                  </a:txBody>
                  <a:tcPr marT="91425" marB="91425" marR="91425" marL="91425"/>
                </a:tc>
                <a:tc>
                  <a:txBody>
                    <a:bodyPr/>
                    <a:lstStyle/>
                    <a:p>
                      <a:pPr indent="0" lvl="0" marL="0" rtl="0" algn="l">
                        <a:spcBef>
                          <a:spcPts val="0"/>
                        </a:spcBef>
                        <a:spcAft>
                          <a:spcPts val="0"/>
                        </a:spcAft>
                        <a:buNone/>
                      </a:pPr>
                      <a:r>
                        <a:rPr lang="es" sz="1200">
                          <a:latin typeface="Montserrat"/>
                          <a:ea typeface="Montserrat"/>
                          <a:cs typeface="Montserrat"/>
                          <a:sym typeface="Montserrat"/>
                        </a:rPr>
                        <a:t>Creative Commons</a:t>
                      </a:r>
                      <a:endParaRPr sz="1200">
                        <a:latin typeface="Montserrat"/>
                        <a:ea typeface="Montserrat"/>
                        <a:cs typeface="Montserrat"/>
                        <a:sym typeface="Montserrat"/>
                      </a:endParaRPr>
                    </a:p>
                  </a:txBody>
                  <a:tcPr marT="91425" marB="91425" marR="91425" marL="91425"/>
                </a:tc>
              </a:tr>
              <a:tr h="381000">
                <a:tc>
                  <a:txBody>
                    <a:bodyPr/>
                    <a:lstStyle/>
                    <a:p>
                      <a:pPr indent="0" lvl="0" marL="0" rtl="0" algn="l">
                        <a:spcBef>
                          <a:spcPts val="0"/>
                        </a:spcBef>
                        <a:spcAft>
                          <a:spcPts val="0"/>
                        </a:spcAft>
                        <a:buNone/>
                      </a:pPr>
                      <a:r>
                        <a:rPr lang="es" sz="1200">
                          <a:latin typeface="Montserrat"/>
                          <a:ea typeface="Montserrat"/>
                          <a:cs typeface="Montserrat"/>
                          <a:sym typeface="Montserrat"/>
                        </a:rPr>
                        <a:t>Año de publicación</a:t>
                      </a:r>
                      <a:endParaRPr sz="1200">
                        <a:latin typeface="Montserrat"/>
                        <a:ea typeface="Montserrat"/>
                        <a:cs typeface="Montserrat"/>
                        <a:sym typeface="Montserrat"/>
                      </a:endParaRPr>
                    </a:p>
                  </a:txBody>
                  <a:tcPr marT="91425" marB="91425" marR="91425" marL="91425"/>
                </a:tc>
                <a:tc>
                  <a:txBody>
                    <a:bodyPr/>
                    <a:lstStyle/>
                    <a:p>
                      <a:pPr indent="0" lvl="0" marL="0" rtl="0" algn="l">
                        <a:spcBef>
                          <a:spcPts val="0"/>
                        </a:spcBef>
                        <a:spcAft>
                          <a:spcPts val="0"/>
                        </a:spcAft>
                        <a:buNone/>
                      </a:pPr>
                      <a:r>
                        <a:rPr lang="es" sz="1200">
                          <a:latin typeface="Montserrat"/>
                          <a:ea typeface="Montserrat"/>
                          <a:cs typeface="Montserrat"/>
                          <a:sym typeface="Montserrat"/>
                        </a:rPr>
                        <a:t>2016</a:t>
                      </a:r>
                      <a:endParaRPr sz="1200">
                        <a:latin typeface="Montserrat"/>
                        <a:ea typeface="Montserrat"/>
                        <a:cs typeface="Montserrat"/>
                        <a:sym typeface="Montserrat"/>
                      </a:endParaRPr>
                    </a:p>
                  </a:txBody>
                  <a:tcPr marT="91425" marB="91425" marR="91425" marL="91425"/>
                </a:tc>
              </a:tr>
              <a:tr h="100000">
                <a:tc>
                  <a:txBody>
                    <a:bodyPr/>
                    <a:lstStyle/>
                    <a:p>
                      <a:pPr indent="0" lvl="0" marL="0" rtl="0" algn="l">
                        <a:spcBef>
                          <a:spcPts val="0"/>
                        </a:spcBef>
                        <a:spcAft>
                          <a:spcPts val="0"/>
                        </a:spcAft>
                        <a:buNone/>
                      </a:pPr>
                      <a:r>
                        <a:rPr lang="es" sz="1200">
                          <a:latin typeface="Montserrat"/>
                          <a:ea typeface="Montserrat"/>
                          <a:cs typeface="Montserrat"/>
                          <a:sym typeface="Montserrat"/>
                        </a:rPr>
                        <a:t>Número de etiquetadores</a:t>
                      </a:r>
                      <a:endParaRPr sz="1200">
                        <a:latin typeface="Montserrat"/>
                        <a:ea typeface="Montserrat"/>
                        <a:cs typeface="Montserrat"/>
                        <a:sym typeface="Montserrat"/>
                      </a:endParaRPr>
                    </a:p>
                  </a:txBody>
                  <a:tcPr marT="91425" marB="91425" marR="91425" marL="91425"/>
                </a:tc>
                <a:tc>
                  <a:txBody>
                    <a:bodyPr/>
                    <a:lstStyle/>
                    <a:p>
                      <a:pPr indent="0" lvl="0" marL="0" rtl="0" algn="l">
                        <a:spcBef>
                          <a:spcPts val="0"/>
                        </a:spcBef>
                        <a:spcAft>
                          <a:spcPts val="0"/>
                        </a:spcAft>
                        <a:buNone/>
                      </a:pPr>
                      <a:r>
                        <a:rPr lang="es" sz="1200">
                          <a:latin typeface="Montserrat"/>
                          <a:ea typeface="Montserrat"/>
                          <a:cs typeface="Montserrat"/>
                          <a:sym typeface="Montserrat"/>
                        </a:rPr>
                        <a:t>3</a:t>
                      </a:r>
                      <a:endParaRPr sz="1200">
                        <a:latin typeface="Montserrat"/>
                        <a:ea typeface="Montserrat"/>
                        <a:cs typeface="Montserrat"/>
                        <a:sym typeface="Montserrat"/>
                      </a:endParaRPr>
                    </a:p>
                  </a:txBody>
                  <a:tcPr marT="91425" marB="91425" marR="91425" marL="91425"/>
                </a:tc>
              </a:tr>
            </a:tbl>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4" name="Shape 304"/>
        <p:cNvGrpSpPr/>
        <p:nvPr/>
      </p:nvGrpSpPr>
      <p:grpSpPr>
        <a:xfrm>
          <a:off x="0" y="0"/>
          <a:ext cx="0" cy="0"/>
          <a:chOff x="0" y="0"/>
          <a:chExt cx="0" cy="0"/>
        </a:xfrm>
      </p:grpSpPr>
      <p:sp>
        <p:nvSpPr>
          <p:cNvPr id="305" name="Google Shape;305;p51"/>
          <p:cNvSpPr txBox="1"/>
          <p:nvPr>
            <p:ph type="title"/>
          </p:nvPr>
        </p:nvSpPr>
        <p:spPr>
          <a:xfrm>
            <a:off x="598100" y="2152347"/>
            <a:ext cx="8222100" cy="83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
              <a:t>Analisis con MLP</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9" name="Shape 309"/>
        <p:cNvGrpSpPr/>
        <p:nvPr/>
      </p:nvGrpSpPr>
      <p:grpSpPr>
        <a:xfrm>
          <a:off x="0" y="0"/>
          <a:ext cx="0" cy="0"/>
          <a:chOff x="0" y="0"/>
          <a:chExt cx="0" cy="0"/>
        </a:xfrm>
      </p:grpSpPr>
      <p:sp>
        <p:nvSpPr>
          <p:cNvPr id="310" name="Google Shape;310;p52"/>
          <p:cNvSpPr txBox="1"/>
          <p:nvPr>
            <p:ph type="title"/>
          </p:nvPr>
        </p:nvSpPr>
        <p:spPr>
          <a:xfrm>
            <a:off x="598100" y="2152347"/>
            <a:ext cx="8222100" cy="83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
              <a:t>Analisis con RNN</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noFill/>
      </p:bgPr>
    </p:bg>
    <p:spTree>
      <p:nvGrpSpPr>
        <p:cNvPr id="314" name="Shape 314"/>
        <p:cNvGrpSpPr/>
        <p:nvPr/>
      </p:nvGrpSpPr>
      <p:grpSpPr>
        <a:xfrm>
          <a:off x="0" y="0"/>
          <a:ext cx="0" cy="0"/>
          <a:chOff x="0" y="0"/>
          <a:chExt cx="0" cy="0"/>
        </a:xfrm>
      </p:grpSpPr>
      <p:sp>
        <p:nvSpPr>
          <p:cNvPr id="315" name="Google Shape;315;p53"/>
          <p:cNvSpPr txBox="1"/>
          <p:nvPr/>
        </p:nvSpPr>
        <p:spPr>
          <a:xfrm>
            <a:off x="280325" y="4637625"/>
            <a:ext cx="8787900" cy="50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100" u="sng">
                <a:solidFill>
                  <a:schemeClr val="hlink"/>
                </a:solidFill>
                <a:hlinkClick r:id="rId3"/>
              </a:rPr>
              <a:t>https://towardsdatascience.com/illustrated-guide-to-lstms-and-gru-s-a-step-by-step-explanation-44e9eb85bf21</a:t>
            </a:r>
            <a:r>
              <a:rPr lang="es"/>
              <a:t> -Fuente imágenes</a:t>
            </a:r>
            <a:endParaRPr/>
          </a:p>
        </p:txBody>
      </p:sp>
      <p:pic>
        <p:nvPicPr>
          <p:cNvPr id="316" name="Google Shape;316;p53"/>
          <p:cNvPicPr preferRelativeResize="0"/>
          <p:nvPr/>
        </p:nvPicPr>
        <p:blipFill>
          <a:blip r:embed="rId4">
            <a:alphaModFix/>
          </a:blip>
          <a:stretch>
            <a:fillRect/>
          </a:stretch>
        </p:blipFill>
        <p:spPr>
          <a:xfrm>
            <a:off x="152400" y="1295400"/>
            <a:ext cx="8839199" cy="2326105"/>
          </a:xfrm>
          <a:prstGeom prst="rect">
            <a:avLst/>
          </a:prstGeom>
          <a:noFill/>
          <a:ln>
            <a:noFill/>
          </a:ln>
        </p:spPr>
      </p:pic>
      <p:sp>
        <p:nvSpPr>
          <p:cNvPr id="317" name="Google Shape;317;p5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3000">
                <a:solidFill>
                  <a:srgbClr val="0366D6"/>
                </a:solidFill>
                <a:latin typeface="Roboto"/>
                <a:ea typeface="Roboto"/>
                <a:cs typeface="Roboto"/>
                <a:sym typeface="Roboto"/>
              </a:rPr>
              <a:t>Concepto de RNN</a:t>
            </a:r>
            <a:endParaRPr>
              <a:solidFill>
                <a:srgbClr val="0366D6"/>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1" name="Shape 141"/>
        <p:cNvGrpSpPr/>
        <p:nvPr/>
      </p:nvGrpSpPr>
      <p:grpSpPr>
        <a:xfrm>
          <a:off x="0" y="0"/>
          <a:ext cx="0" cy="0"/>
          <a:chOff x="0" y="0"/>
          <a:chExt cx="0" cy="0"/>
        </a:xfrm>
      </p:grpSpPr>
      <p:sp>
        <p:nvSpPr>
          <p:cNvPr id="142" name="Google Shape;142;p27"/>
          <p:cNvSpPr txBox="1"/>
          <p:nvPr>
            <p:ph type="title"/>
          </p:nvPr>
        </p:nvSpPr>
        <p:spPr>
          <a:xfrm>
            <a:off x="598100" y="2152347"/>
            <a:ext cx="8222100" cy="83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
              <a:t>Introducción</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1" name="Shape 321"/>
        <p:cNvGrpSpPr/>
        <p:nvPr/>
      </p:nvGrpSpPr>
      <p:grpSpPr>
        <a:xfrm>
          <a:off x="0" y="0"/>
          <a:ext cx="0" cy="0"/>
          <a:chOff x="0" y="0"/>
          <a:chExt cx="0" cy="0"/>
        </a:xfrm>
      </p:grpSpPr>
      <p:sp>
        <p:nvSpPr>
          <p:cNvPr id="322" name="Google Shape;322;p5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solidFill>
                  <a:srgbClr val="0366D6"/>
                </a:solidFill>
              </a:rPr>
              <a:t>Concepto de RNN, estado oculto</a:t>
            </a:r>
            <a:endParaRPr>
              <a:solidFill>
                <a:srgbClr val="0366D6"/>
              </a:solidFill>
            </a:endParaRPr>
          </a:p>
        </p:txBody>
      </p:sp>
      <p:pic>
        <p:nvPicPr>
          <p:cNvPr id="323" name="Google Shape;323;p54"/>
          <p:cNvPicPr preferRelativeResize="0"/>
          <p:nvPr/>
        </p:nvPicPr>
        <p:blipFill>
          <a:blip r:embed="rId3">
            <a:alphaModFix/>
          </a:blip>
          <a:stretch>
            <a:fillRect/>
          </a:stretch>
        </p:blipFill>
        <p:spPr>
          <a:xfrm>
            <a:off x="152400" y="1551125"/>
            <a:ext cx="8839199" cy="2326105"/>
          </a:xfrm>
          <a:prstGeom prst="rect">
            <a:avLst/>
          </a:prstGeom>
          <a:noFill/>
          <a:ln>
            <a:noFill/>
          </a:ln>
        </p:spPr>
      </p:pic>
      <p:sp>
        <p:nvSpPr>
          <p:cNvPr id="324" name="Google Shape;324;p54"/>
          <p:cNvSpPr txBox="1"/>
          <p:nvPr/>
        </p:nvSpPr>
        <p:spPr>
          <a:xfrm>
            <a:off x="280325" y="4637625"/>
            <a:ext cx="8787900" cy="50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100" u="sng">
                <a:solidFill>
                  <a:schemeClr val="hlink"/>
                </a:solidFill>
                <a:hlinkClick r:id="rId4"/>
              </a:rPr>
              <a:t>https://towardsdatascience.com/illustrated-guide-to-lstms-and-gru-s-a-step-by-step-explanation-44e9eb85bf21</a:t>
            </a:r>
            <a:r>
              <a:rPr lang="es"/>
              <a:t> -Fuente imágenes</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8" name="Shape 328"/>
        <p:cNvGrpSpPr/>
        <p:nvPr/>
      </p:nvGrpSpPr>
      <p:grpSpPr>
        <a:xfrm>
          <a:off x="0" y="0"/>
          <a:ext cx="0" cy="0"/>
          <a:chOff x="0" y="0"/>
          <a:chExt cx="0" cy="0"/>
        </a:xfrm>
      </p:grpSpPr>
      <p:sp>
        <p:nvSpPr>
          <p:cNvPr id="329" name="Google Shape;329;p5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Concepto de RNN, función de activación tangencial</a:t>
            </a:r>
            <a:endParaRPr/>
          </a:p>
        </p:txBody>
      </p:sp>
      <p:pic>
        <p:nvPicPr>
          <p:cNvPr id="330" name="Google Shape;330;p55"/>
          <p:cNvPicPr preferRelativeResize="0"/>
          <p:nvPr/>
        </p:nvPicPr>
        <p:blipFill>
          <a:blip r:embed="rId3">
            <a:alphaModFix/>
          </a:blip>
          <a:stretch>
            <a:fillRect/>
          </a:stretch>
        </p:blipFill>
        <p:spPr>
          <a:xfrm>
            <a:off x="152400" y="1170125"/>
            <a:ext cx="8839199" cy="3498462"/>
          </a:xfrm>
          <a:prstGeom prst="rect">
            <a:avLst/>
          </a:prstGeom>
          <a:noFill/>
          <a:ln>
            <a:noFill/>
          </a:ln>
        </p:spPr>
      </p:pic>
      <p:sp>
        <p:nvSpPr>
          <p:cNvPr id="331" name="Google Shape;331;p55"/>
          <p:cNvSpPr txBox="1"/>
          <p:nvPr/>
        </p:nvSpPr>
        <p:spPr>
          <a:xfrm>
            <a:off x="280325" y="4637625"/>
            <a:ext cx="8787900" cy="50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100" u="sng">
                <a:solidFill>
                  <a:schemeClr val="hlink"/>
                </a:solidFill>
                <a:hlinkClick r:id="rId4"/>
              </a:rPr>
              <a:t>https://towardsdatascience.com/illustrated-guide-to-lstms-and-gru-s-a-step-by-step-explanation-44e9eb85bf21</a:t>
            </a:r>
            <a:r>
              <a:rPr lang="es"/>
              <a:t> -Fuente imágenes</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noFill/>
      </p:bgPr>
    </p:bg>
    <p:spTree>
      <p:nvGrpSpPr>
        <p:cNvPr id="335" name="Shape 335"/>
        <p:cNvGrpSpPr/>
        <p:nvPr/>
      </p:nvGrpSpPr>
      <p:grpSpPr>
        <a:xfrm>
          <a:off x="0" y="0"/>
          <a:ext cx="0" cy="0"/>
          <a:chOff x="0" y="0"/>
          <a:chExt cx="0" cy="0"/>
        </a:xfrm>
      </p:grpSpPr>
      <p:pic>
        <p:nvPicPr>
          <p:cNvPr id="336" name="Google Shape;336;p56"/>
          <p:cNvPicPr preferRelativeResize="0"/>
          <p:nvPr/>
        </p:nvPicPr>
        <p:blipFill rotWithShape="1">
          <a:blip r:embed="rId3">
            <a:alphaModFix/>
          </a:blip>
          <a:srcRect b="0" l="5429" r="5420" t="0"/>
          <a:stretch/>
        </p:blipFill>
        <p:spPr>
          <a:xfrm>
            <a:off x="658713" y="2102725"/>
            <a:ext cx="8436176" cy="1255100"/>
          </a:xfrm>
          <a:prstGeom prst="rect">
            <a:avLst/>
          </a:prstGeom>
          <a:noFill/>
          <a:ln>
            <a:noFill/>
          </a:ln>
        </p:spPr>
      </p:pic>
      <p:pic>
        <p:nvPicPr>
          <p:cNvPr id="337" name="Google Shape;337;p56"/>
          <p:cNvPicPr preferRelativeResize="0"/>
          <p:nvPr/>
        </p:nvPicPr>
        <p:blipFill rotWithShape="1">
          <a:blip r:embed="rId4">
            <a:alphaModFix/>
          </a:blip>
          <a:srcRect b="0" l="0" r="0" t="0"/>
          <a:stretch/>
        </p:blipFill>
        <p:spPr>
          <a:xfrm>
            <a:off x="2676500" y="458300"/>
            <a:ext cx="3657631" cy="1447650"/>
          </a:xfrm>
          <a:prstGeom prst="rect">
            <a:avLst/>
          </a:prstGeom>
          <a:noFill/>
          <a:ln>
            <a:noFill/>
          </a:ln>
        </p:spPr>
      </p:pic>
      <p:pic>
        <p:nvPicPr>
          <p:cNvPr id="338" name="Google Shape;338;p56"/>
          <p:cNvPicPr preferRelativeResize="0"/>
          <p:nvPr/>
        </p:nvPicPr>
        <p:blipFill rotWithShape="1">
          <a:blip r:embed="rId5">
            <a:alphaModFix/>
          </a:blip>
          <a:srcRect b="0" l="5618" r="5618" t="0"/>
          <a:stretch/>
        </p:blipFill>
        <p:spPr>
          <a:xfrm>
            <a:off x="753050" y="3554600"/>
            <a:ext cx="8399895" cy="1255100"/>
          </a:xfrm>
          <a:prstGeom prst="rect">
            <a:avLst/>
          </a:prstGeom>
          <a:noFill/>
          <a:ln>
            <a:noFill/>
          </a:ln>
          <a:effectLst>
            <a:outerShdw blurRad="57150" rotWithShape="0" algn="bl" dir="5400000" dist="19050">
              <a:srgbClr val="000000">
                <a:alpha val="50000"/>
              </a:srgbClr>
            </a:outerShdw>
            <a:reflection blurRad="0" dir="5400000" dist="38100" endA="0" endPos="30000" fadeDir="5400012" kx="0" rotWithShape="0" algn="bl" stPos="0" sy="-100000" ky="0"/>
          </a:effectLst>
        </p:spPr>
      </p:pic>
      <p:sp>
        <p:nvSpPr>
          <p:cNvPr id="339" name="Google Shape;339;p56"/>
          <p:cNvSpPr txBox="1"/>
          <p:nvPr/>
        </p:nvSpPr>
        <p:spPr>
          <a:xfrm>
            <a:off x="658725" y="960925"/>
            <a:ext cx="2371800" cy="42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800"/>
              <a:t>Tangente hiperbólico</a:t>
            </a:r>
            <a:endParaRPr sz="1800"/>
          </a:p>
        </p:txBody>
      </p:sp>
      <p:sp>
        <p:nvSpPr>
          <p:cNvPr id="340" name="Google Shape;340;p56"/>
          <p:cNvSpPr txBox="1"/>
          <p:nvPr/>
        </p:nvSpPr>
        <p:spPr>
          <a:xfrm>
            <a:off x="214150" y="2571750"/>
            <a:ext cx="786000" cy="42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800"/>
              <a:t>Con</a:t>
            </a:r>
            <a:endParaRPr sz="1800"/>
          </a:p>
        </p:txBody>
      </p:sp>
      <p:sp>
        <p:nvSpPr>
          <p:cNvPr id="341" name="Google Shape;341;p56"/>
          <p:cNvSpPr txBox="1"/>
          <p:nvPr/>
        </p:nvSpPr>
        <p:spPr>
          <a:xfrm>
            <a:off x="324400" y="3960125"/>
            <a:ext cx="565500" cy="42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800"/>
              <a:t>Sin</a:t>
            </a:r>
            <a:endParaRPr sz="1800"/>
          </a:p>
        </p:txBody>
      </p:sp>
      <p:sp>
        <p:nvSpPr>
          <p:cNvPr id="342" name="Google Shape;342;p56"/>
          <p:cNvSpPr txBox="1"/>
          <p:nvPr/>
        </p:nvSpPr>
        <p:spPr>
          <a:xfrm>
            <a:off x="280325" y="4637625"/>
            <a:ext cx="8787900" cy="50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100" u="sng">
                <a:solidFill>
                  <a:schemeClr val="hlink"/>
                </a:solidFill>
                <a:hlinkClick r:id="rId6"/>
              </a:rPr>
              <a:t>https://towardsdatascience.com/illustrated-guide-to-lstms-and-gru-s-a-step-by-step-explanation-44e9eb85bf21</a:t>
            </a:r>
            <a:r>
              <a:rPr lang="es"/>
              <a:t> -Fuente imágenes</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6" name="Shape 346"/>
        <p:cNvGrpSpPr/>
        <p:nvPr/>
      </p:nvGrpSpPr>
      <p:grpSpPr>
        <a:xfrm>
          <a:off x="0" y="0"/>
          <a:ext cx="0" cy="0"/>
          <a:chOff x="0" y="0"/>
          <a:chExt cx="0" cy="0"/>
        </a:xfrm>
      </p:grpSpPr>
      <p:sp>
        <p:nvSpPr>
          <p:cNvPr id="347" name="Google Shape;347;p57"/>
          <p:cNvSpPr txBox="1"/>
          <p:nvPr>
            <p:ph type="title"/>
          </p:nvPr>
        </p:nvSpPr>
        <p:spPr>
          <a:xfrm>
            <a:off x="598100" y="2152347"/>
            <a:ext cx="8222100" cy="83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
              <a:t>LSTM &amp; GRU</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351" name="Shape 351"/>
        <p:cNvGrpSpPr/>
        <p:nvPr/>
      </p:nvGrpSpPr>
      <p:grpSpPr>
        <a:xfrm>
          <a:off x="0" y="0"/>
          <a:ext cx="0" cy="0"/>
          <a:chOff x="0" y="0"/>
          <a:chExt cx="0" cy="0"/>
        </a:xfrm>
      </p:grpSpPr>
      <p:sp>
        <p:nvSpPr>
          <p:cNvPr id="352" name="Google Shape;352;p58"/>
          <p:cNvSpPr txBox="1"/>
          <p:nvPr>
            <p:ph idx="1" type="body"/>
          </p:nvPr>
        </p:nvSpPr>
        <p:spPr>
          <a:xfrm>
            <a:off x="476100" y="448250"/>
            <a:ext cx="5998800" cy="59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 sz="3000">
                <a:solidFill>
                  <a:schemeClr val="dk1"/>
                </a:solidFill>
              </a:rPr>
              <a:t>LSTM</a:t>
            </a:r>
            <a:endParaRPr sz="3000">
              <a:solidFill>
                <a:schemeClr val="dk1"/>
              </a:solidFill>
            </a:endParaRPr>
          </a:p>
        </p:txBody>
      </p:sp>
      <p:sp>
        <p:nvSpPr>
          <p:cNvPr id="353" name="Google Shape;353;p58"/>
          <p:cNvSpPr txBox="1"/>
          <p:nvPr/>
        </p:nvSpPr>
        <p:spPr>
          <a:xfrm>
            <a:off x="476100" y="1192550"/>
            <a:ext cx="3462900" cy="25656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s">
                <a:highlight>
                  <a:srgbClr val="FFFFFF"/>
                </a:highlight>
                <a:latin typeface="Montserrat"/>
                <a:ea typeface="Montserrat"/>
                <a:cs typeface="Montserrat"/>
                <a:sym typeface="Montserrat"/>
              </a:rPr>
              <a:t>A mediados de los años 90, los investigadores alemanes Sepp Hochreiter y Juergen Schmidhuber propusieron una variación a las redes recurrentes, que llevan por nombre </a:t>
            </a:r>
            <a:r>
              <a:rPr b="1" lang="es">
                <a:highlight>
                  <a:srgbClr val="FFFFFF"/>
                </a:highlight>
                <a:latin typeface="Montserrat"/>
                <a:ea typeface="Montserrat"/>
                <a:cs typeface="Montserrat"/>
                <a:sym typeface="Montserrat"/>
              </a:rPr>
              <a:t>LSTM </a:t>
            </a:r>
            <a:r>
              <a:rPr lang="es">
                <a:highlight>
                  <a:srgbClr val="FFFFFF"/>
                </a:highlight>
                <a:latin typeface="Montserrat"/>
                <a:ea typeface="Montserrat"/>
                <a:cs typeface="Montserrat"/>
                <a:sym typeface="Montserrat"/>
              </a:rPr>
              <a:t>(long Short-Term Memory ), fueron propuestas como una solución el problema del desvanecimiento de gradiente.</a:t>
            </a:r>
            <a:endParaRPr>
              <a:latin typeface="Montserrat"/>
              <a:ea typeface="Montserrat"/>
              <a:cs typeface="Montserrat"/>
              <a:sym typeface="Montserrat"/>
            </a:endParaRPr>
          </a:p>
        </p:txBody>
      </p:sp>
      <p:pic>
        <p:nvPicPr>
          <p:cNvPr id="354" name="Google Shape;354;p58"/>
          <p:cNvPicPr preferRelativeResize="0"/>
          <p:nvPr/>
        </p:nvPicPr>
        <p:blipFill>
          <a:blip r:embed="rId3">
            <a:alphaModFix/>
          </a:blip>
          <a:stretch>
            <a:fillRect/>
          </a:stretch>
        </p:blipFill>
        <p:spPr>
          <a:xfrm>
            <a:off x="4324400" y="918900"/>
            <a:ext cx="4614478" cy="32730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noFill/>
      </p:bgPr>
    </p:bg>
    <p:spTree>
      <p:nvGrpSpPr>
        <p:cNvPr id="358" name="Shape 358"/>
        <p:cNvGrpSpPr/>
        <p:nvPr/>
      </p:nvGrpSpPr>
      <p:grpSpPr>
        <a:xfrm>
          <a:off x="0" y="0"/>
          <a:ext cx="0" cy="0"/>
          <a:chOff x="0" y="0"/>
          <a:chExt cx="0" cy="0"/>
        </a:xfrm>
      </p:grpSpPr>
      <p:sp>
        <p:nvSpPr>
          <p:cNvPr id="359" name="Google Shape;359;p59"/>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El problema del desvanecimiento por gradiente</a:t>
            </a:r>
            <a:endParaRPr/>
          </a:p>
        </p:txBody>
      </p:sp>
      <p:sp>
        <p:nvSpPr>
          <p:cNvPr id="360" name="Google Shape;360;p59"/>
          <p:cNvSpPr txBox="1"/>
          <p:nvPr>
            <p:ph idx="1" type="body"/>
          </p:nvPr>
        </p:nvSpPr>
        <p:spPr>
          <a:xfrm>
            <a:off x="311700" y="1639525"/>
            <a:ext cx="8264700" cy="17694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s">
                <a:latin typeface="Montserrat"/>
                <a:ea typeface="Montserrat"/>
                <a:cs typeface="Montserrat"/>
                <a:sym typeface="Montserrat"/>
              </a:rPr>
              <a:t>Este problema se encuentra al entrenar ciertas redes neuronales artificiales con métodos basados en gradientes (por ejemplo, backpropagation). </a:t>
            </a:r>
            <a:endParaRPr>
              <a:latin typeface="Montserrat"/>
              <a:ea typeface="Montserrat"/>
              <a:cs typeface="Montserrat"/>
              <a:sym typeface="Montserrat"/>
            </a:endParaRPr>
          </a:p>
          <a:p>
            <a:pPr indent="0" lvl="0" marL="0" rtl="0" algn="just">
              <a:spcBef>
                <a:spcPts val="1600"/>
              </a:spcBef>
              <a:spcAft>
                <a:spcPts val="1600"/>
              </a:spcAft>
              <a:buNone/>
            </a:pPr>
            <a:r>
              <a:rPr lang="es">
                <a:latin typeface="Montserrat"/>
                <a:ea typeface="Montserrat"/>
                <a:cs typeface="Montserrat"/>
                <a:sym typeface="Montserrat"/>
              </a:rPr>
              <a:t>En particular, este problema hace que sea realmente difícil de aprender y ajustar los parámetros de las capas de la red, </a:t>
            </a:r>
            <a:r>
              <a:rPr lang="es">
                <a:latin typeface="Montserrat"/>
                <a:ea typeface="Montserrat"/>
                <a:cs typeface="Montserrat"/>
                <a:sym typeface="Montserrat"/>
              </a:rPr>
              <a:t>principalmente</a:t>
            </a:r>
            <a:r>
              <a:rPr lang="es">
                <a:latin typeface="Montserrat"/>
                <a:ea typeface="Montserrat"/>
                <a:cs typeface="Montserrat"/>
                <a:sym typeface="Montserrat"/>
              </a:rPr>
              <a:t> las primeras capas. Este problema empeora a medida que aumenta el número de capas en la arquitectura.</a:t>
            </a:r>
            <a:endParaRPr>
              <a:latin typeface="Montserrat"/>
              <a:ea typeface="Montserrat"/>
              <a:cs typeface="Montserrat"/>
              <a:sym typeface="Montserrat"/>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4" name="Shape 364"/>
        <p:cNvGrpSpPr/>
        <p:nvPr/>
      </p:nvGrpSpPr>
      <p:grpSpPr>
        <a:xfrm>
          <a:off x="0" y="0"/>
          <a:ext cx="0" cy="0"/>
          <a:chOff x="0" y="0"/>
          <a:chExt cx="0" cy="0"/>
        </a:xfrm>
      </p:grpSpPr>
      <p:sp>
        <p:nvSpPr>
          <p:cNvPr id="365" name="Google Shape;365;p60"/>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Aplicaciones de las redes LSTM</a:t>
            </a:r>
            <a:endParaRPr/>
          </a:p>
        </p:txBody>
      </p:sp>
      <p:sp>
        <p:nvSpPr>
          <p:cNvPr id="366" name="Google Shape;366;p60"/>
          <p:cNvSpPr txBox="1"/>
          <p:nvPr>
            <p:ph idx="1" type="body"/>
          </p:nvPr>
        </p:nvSpPr>
        <p:spPr>
          <a:xfrm>
            <a:off x="311700" y="1229975"/>
            <a:ext cx="3999900" cy="1749900"/>
          </a:xfrm>
          <a:prstGeom prst="rect">
            <a:avLst/>
          </a:prstGeom>
        </p:spPr>
        <p:txBody>
          <a:bodyPr anchorCtr="0" anchor="t" bIns="91425" lIns="91425" spcFirstLastPara="1" rIns="91425" wrap="square" tIns="91425">
            <a:noAutofit/>
          </a:bodyPr>
          <a:lstStyle/>
          <a:p>
            <a:pPr indent="-317500" lvl="0" marL="457200" rtl="0" algn="just">
              <a:spcBef>
                <a:spcPts val="0"/>
              </a:spcBef>
              <a:spcAft>
                <a:spcPts val="0"/>
              </a:spcAft>
              <a:buSzPts val="1400"/>
              <a:buFont typeface="Montserrat"/>
              <a:buAutoNum type="arabicPeriod"/>
            </a:pPr>
            <a:r>
              <a:rPr lang="es">
                <a:latin typeface="Montserrat"/>
                <a:ea typeface="Montserrat"/>
                <a:cs typeface="Montserrat"/>
                <a:sym typeface="Montserrat"/>
              </a:rPr>
              <a:t>Generación de texto escrito a “mano”</a:t>
            </a:r>
            <a:endParaRPr>
              <a:latin typeface="Montserrat"/>
              <a:ea typeface="Montserrat"/>
              <a:cs typeface="Montserrat"/>
              <a:sym typeface="Montserrat"/>
            </a:endParaRPr>
          </a:p>
          <a:p>
            <a:pPr indent="-317500" lvl="0" marL="457200" rtl="0" algn="just">
              <a:spcBef>
                <a:spcPts val="0"/>
              </a:spcBef>
              <a:spcAft>
                <a:spcPts val="0"/>
              </a:spcAft>
              <a:buSzPts val="1400"/>
              <a:buFont typeface="Montserrat"/>
              <a:buAutoNum type="arabicPeriod"/>
            </a:pPr>
            <a:r>
              <a:rPr lang="es">
                <a:latin typeface="Montserrat"/>
                <a:ea typeface="Montserrat"/>
                <a:cs typeface="Montserrat"/>
                <a:sym typeface="Montserrat"/>
              </a:rPr>
              <a:t>Generación de música</a:t>
            </a:r>
            <a:endParaRPr>
              <a:latin typeface="Montserrat"/>
              <a:ea typeface="Montserrat"/>
              <a:cs typeface="Montserrat"/>
              <a:sym typeface="Montserrat"/>
            </a:endParaRPr>
          </a:p>
          <a:p>
            <a:pPr indent="-317500" lvl="0" marL="457200" rtl="0" algn="just">
              <a:spcBef>
                <a:spcPts val="0"/>
              </a:spcBef>
              <a:spcAft>
                <a:spcPts val="0"/>
              </a:spcAft>
              <a:buSzPts val="1400"/>
              <a:buFont typeface="Montserrat"/>
              <a:buAutoNum type="arabicPeriod"/>
            </a:pPr>
            <a:r>
              <a:rPr lang="es">
                <a:latin typeface="Montserrat"/>
                <a:ea typeface="Montserrat"/>
                <a:cs typeface="Montserrat"/>
                <a:sym typeface="Montserrat"/>
              </a:rPr>
              <a:t>Reconocimiento de texto escrito a mano</a:t>
            </a:r>
            <a:endParaRPr>
              <a:latin typeface="Montserrat"/>
              <a:ea typeface="Montserrat"/>
              <a:cs typeface="Montserrat"/>
              <a:sym typeface="Montserrat"/>
            </a:endParaRPr>
          </a:p>
          <a:p>
            <a:pPr indent="-317500" lvl="0" marL="457200" rtl="0" algn="just">
              <a:spcBef>
                <a:spcPts val="0"/>
              </a:spcBef>
              <a:spcAft>
                <a:spcPts val="0"/>
              </a:spcAft>
              <a:buSzPts val="1400"/>
              <a:buFont typeface="Montserrat"/>
              <a:buAutoNum type="arabicPeriod"/>
            </a:pPr>
            <a:r>
              <a:rPr lang="es">
                <a:latin typeface="Montserrat"/>
                <a:ea typeface="Montserrat"/>
                <a:cs typeface="Montserrat"/>
                <a:sym typeface="Montserrat"/>
              </a:rPr>
              <a:t>Traducción de lenguaje </a:t>
            </a:r>
            <a:endParaRPr>
              <a:latin typeface="Montserrat"/>
              <a:ea typeface="Montserrat"/>
              <a:cs typeface="Montserrat"/>
              <a:sym typeface="Montserrat"/>
            </a:endParaRPr>
          </a:p>
          <a:p>
            <a:pPr indent="-317500" lvl="0" marL="457200" rtl="0" algn="just">
              <a:spcBef>
                <a:spcPts val="0"/>
              </a:spcBef>
              <a:spcAft>
                <a:spcPts val="0"/>
              </a:spcAft>
              <a:buSzPts val="1400"/>
              <a:buFont typeface="Montserrat"/>
              <a:buAutoNum type="arabicPeriod"/>
            </a:pPr>
            <a:r>
              <a:rPr lang="es">
                <a:latin typeface="Montserrat"/>
                <a:ea typeface="Montserrat"/>
                <a:cs typeface="Montserrat"/>
                <a:sym typeface="Montserrat"/>
              </a:rPr>
              <a:t>Descripción de una imagen</a:t>
            </a:r>
            <a:endParaRPr>
              <a:latin typeface="Montserrat"/>
              <a:ea typeface="Montserrat"/>
              <a:cs typeface="Montserrat"/>
              <a:sym typeface="Montserrat"/>
            </a:endParaRPr>
          </a:p>
          <a:p>
            <a:pPr indent="0" lvl="0" marL="0" rtl="0" algn="l">
              <a:spcBef>
                <a:spcPts val="1600"/>
              </a:spcBef>
              <a:spcAft>
                <a:spcPts val="1600"/>
              </a:spcAft>
              <a:buNone/>
            </a:pPr>
            <a:r>
              <a:t/>
            </a:r>
            <a:endParaRPr/>
          </a:p>
        </p:txBody>
      </p:sp>
      <p:pic>
        <p:nvPicPr>
          <p:cNvPr id="367" name="Google Shape;367;p60"/>
          <p:cNvPicPr preferRelativeResize="0"/>
          <p:nvPr/>
        </p:nvPicPr>
        <p:blipFill>
          <a:blip r:embed="rId3">
            <a:alphaModFix/>
          </a:blip>
          <a:stretch>
            <a:fillRect/>
          </a:stretch>
        </p:blipFill>
        <p:spPr>
          <a:xfrm>
            <a:off x="4991700" y="1170200"/>
            <a:ext cx="3999901" cy="3302175"/>
          </a:xfrm>
          <a:prstGeom prst="rect">
            <a:avLst/>
          </a:prstGeom>
          <a:noFill/>
          <a:ln>
            <a:noFill/>
          </a:ln>
        </p:spPr>
      </p:pic>
      <p:pic>
        <p:nvPicPr>
          <p:cNvPr id="368" name="Google Shape;368;p60"/>
          <p:cNvPicPr preferRelativeResize="0"/>
          <p:nvPr/>
        </p:nvPicPr>
        <p:blipFill>
          <a:blip r:embed="rId4">
            <a:alphaModFix/>
          </a:blip>
          <a:stretch>
            <a:fillRect/>
          </a:stretch>
        </p:blipFill>
        <p:spPr>
          <a:xfrm>
            <a:off x="152400" y="3132275"/>
            <a:ext cx="5072748" cy="1858824"/>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noFill/>
      </p:bgPr>
    </p:bg>
    <p:spTree>
      <p:nvGrpSpPr>
        <p:cNvPr id="372" name="Shape 372"/>
        <p:cNvGrpSpPr/>
        <p:nvPr/>
      </p:nvGrpSpPr>
      <p:grpSpPr>
        <a:xfrm>
          <a:off x="0" y="0"/>
          <a:ext cx="0" cy="0"/>
          <a:chOff x="0" y="0"/>
          <a:chExt cx="0" cy="0"/>
        </a:xfrm>
      </p:grpSpPr>
      <p:sp>
        <p:nvSpPr>
          <p:cNvPr id="373" name="Google Shape;373;p61"/>
          <p:cNvSpPr txBox="1"/>
          <p:nvPr>
            <p:ph idx="1" type="body"/>
          </p:nvPr>
        </p:nvSpPr>
        <p:spPr>
          <a:xfrm>
            <a:off x="311700" y="1229975"/>
            <a:ext cx="3999900" cy="33390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t/>
            </a:r>
            <a:endParaRPr>
              <a:latin typeface="Montserrat"/>
              <a:ea typeface="Montserrat"/>
              <a:cs typeface="Montserrat"/>
              <a:sym typeface="Montserrat"/>
            </a:endParaRPr>
          </a:p>
          <a:p>
            <a:pPr indent="0" lvl="0" marL="0" rtl="0" algn="just">
              <a:spcBef>
                <a:spcPts val="1600"/>
              </a:spcBef>
              <a:spcAft>
                <a:spcPts val="1600"/>
              </a:spcAft>
              <a:buNone/>
            </a:pPr>
            <a:r>
              <a:rPr lang="es" sz="1400">
                <a:latin typeface="Montserrat"/>
                <a:ea typeface="Montserrat"/>
                <a:cs typeface="Montserrat"/>
                <a:sym typeface="Montserrat"/>
              </a:rPr>
              <a:t>Las redes LSTM incluyen una “ celda de memoria” que pueden mantener información en la red por largos periodos de tiem</a:t>
            </a:r>
            <a:r>
              <a:rPr lang="es" sz="1400">
                <a:latin typeface="Montserrat"/>
                <a:ea typeface="Montserrat"/>
                <a:cs typeface="Montserrat"/>
                <a:sym typeface="Montserrat"/>
              </a:rPr>
              <a:t>p</a:t>
            </a:r>
            <a:r>
              <a:rPr lang="es" sz="1400">
                <a:latin typeface="Montserrat"/>
                <a:ea typeface="Montserrat"/>
                <a:cs typeface="Montserrat"/>
                <a:sym typeface="Montserrat"/>
              </a:rPr>
              <a:t>o, además tiene ciertos mecanismos llamados puertas que son usados para controlar cuando la información entra en memoria, cuando sale y cuando es olvidada.</a:t>
            </a:r>
            <a:endParaRPr sz="1400">
              <a:latin typeface="Montserrat"/>
              <a:ea typeface="Montserrat"/>
              <a:cs typeface="Montserrat"/>
              <a:sym typeface="Montserrat"/>
            </a:endParaRPr>
          </a:p>
        </p:txBody>
      </p:sp>
      <p:pic>
        <p:nvPicPr>
          <p:cNvPr id="374" name="Google Shape;374;p61"/>
          <p:cNvPicPr preferRelativeResize="0"/>
          <p:nvPr/>
        </p:nvPicPr>
        <p:blipFill>
          <a:blip r:embed="rId3">
            <a:alphaModFix/>
          </a:blip>
          <a:stretch>
            <a:fillRect/>
          </a:stretch>
        </p:blipFill>
        <p:spPr>
          <a:xfrm>
            <a:off x="4572000" y="1229975"/>
            <a:ext cx="4260300" cy="3339000"/>
          </a:xfrm>
          <a:prstGeom prst="rect">
            <a:avLst/>
          </a:prstGeom>
          <a:noFill/>
          <a:ln>
            <a:noFill/>
          </a:ln>
        </p:spPr>
      </p:pic>
      <p:sp>
        <p:nvSpPr>
          <p:cNvPr id="375" name="Google Shape;375;p61"/>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Estructura de las redes LSTM</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9" name="Shape 379"/>
        <p:cNvGrpSpPr/>
        <p:nvPr/>
      </p:nvGrpSpPr>
      <p:grpSpPr>
        <a:xfrm>
          <a:off x="0" y="0"/>
          <a:ext cx="0" cy="0"/>
          <a:chOff x="0" y="0"/>
          <a:chExt cx="0" cy="0"/>
        </a:xfrm>
      </p:grpSpPr>
      <p:sp>
        <p:nvSpPr>
          <p:cNvPr id="380" name="Google Shape;380;p62"/>
          <p:cNvSpPr txBox="1"/>
          <p:nvPr>
            <p:ph idx="1" type="body"/>
          </p:nvPr>
        </p:nvSpPr>
        <p:spPr>
          <a:xfrm>
            <a:off x="420550" y="195850"/>
            <a:ext cx="8397000" cy="906300"/>
          </a:xfrm>
          <a:prstGeom prst="rect">
            <a:avLst/>
          </a:prstGeom>
        </p:spPr>
        <p:txBody>
          <a:bodyPr anchorCtr="0" anchor="t" bIns="91425" lIns="91425" spcFirstLastPara="1" rIns="91425" wrap="square" tIns="91425">
            <a:noAutofit/>
          </a:bodyPr>
          <a:lstStyle/>
          <a:p>
            <a:pPr indent="0" lvl="0" marL="0" rtl="0" algn="just">
              <a:spcBef>
                <a:spcPts val="0"/>
              </a:spcBef>
              <a:spcAft>
                <a:spcPts val="1600"/>
              </a:spcAft>
              <a:buNone/>
            </a:pPr>
            <a:r>
              <a:rPr lang="es">
                <a:latin typeface="Montserrat"/>
                <a:ea typeface="Montserrat"/>
                <a:cs typeface="Montserrat"/>
                <a:sym typeface="Montserrat"/>
              </a:rPr>
              <a:t>Las LSTM también tienen esta estructura en </a:t>
            </a:r>
            <a:r>
              <a:rPr lang="es">
                <a:latin typeface="Montserrat"/>
                <a:ea typeface="Montserrat"/>
                <a:cs typeface="Montserrat"/>
                <a:sym typeface="Montserrat"/>
              </a:rPr>
              <a:t>cómo</a:t>
            </a:r>
            <a:r>
              <a:rPr lang="es">
                <a:latin typeface="Montserrat"/>
                <a:ea typeface="Montserrat"/>
                <a:cs typeface="Montserrat"/>
                <a:sym typeface="Montserrat"/>
              </a:rPr>
              <a:t> se organizan sus </a:t>
            </a:r>
            <a:r>
              <a:rPr lang="es">
                <a:latin typeface="Montserrat"/>
                <a:ea typeface="Montserrat"/>
                <a:cs typeface="Montserrat"/>
                <a:sym typeface="Montserrat"/>
              </a:rPr>
              <a:t>unidades</a:t>
            </a:r>
            <a:r>
              <a:rPr lang="es">
                <a:latin typeface="Montserrat"/>
                <a:ea typeface="Montserrat"/>
                <a:cs typeface="Montserrat"/>
                <a:sym typeface="Montserrat"/>
              </a:rPr>
              <a:t>, pero sus unidades  tiene una estructura diferente, en lugar de tener una sola capa de red neuronal, hay cuatro que interactúan entre ellas.</a:t>
            </a:r>
            <a:endParaRPr>
              <a:latin typeface="Montserrat"/>
              <a:ea typeface="Montserrat"/>
              <a:cs typeface="Montserrat"/>
              <a:sym typeface="Montserrat"/>
            </a:endParaRPr>
          </a:p>
        </p:txBody>
      </p:sp>
      <p:pic>
        <p:nvPicPr>
          <p:cNvPr id="381" name="Google Shape;381;p62"/>
          <p:cNvPicPr preferRelativeResize="0"/>
          <p:nvPr/>
        </p:nvPicPr>
        <p:blipFill>
          <a:blip r:embed="rId3">
            <a:alphaModFix/>
          </a:blip>
          <a:stretch>
            <a:fillRect/>
          </a:stretch>
        </p:blipFill>
        <p:spPr>
          <a:xfrm>
            <a:off x="625925" y="1229975"/>
            <a:ext cx="8055425" cy="3192351"/>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5" name="Shape 385"/>
        <p:cNvGrpSpPr/>
        <p:nvPr/>
      </p:nvGrpSpPr>
      <p:grpSpPr>
        <a:xfrm>
          <a:off x="0" y="0"/>
          <a:ext cx="0" cy="0"/>
          <a:chOff x="0" y="0"/>
          <a:chExt cx="0" cy="0"/>
        </a:xfrm>
      </p:grpSpPr>
      <p:pic>
        <p:nvPicPr>
          <p:cNvPr id="386" name="Google Shape;386;p63"/>
          <p:cNvPicPr preferRelativeResize="0"/>
          <p:nvPr/>
        </p:nvPicPr>
        <p:blipFill>
          <a:blip r:embed="rId3">
            <a:alphaModFix/>
          </a:blip>
          <a:stretch>
            <a:fillRect/>
          </a:stretch>
        </p:blipFill>
        <p:spPr>
          <a:xfrm>
            <a:off x="952500" y="340175"/>
            <a:ext cx="6966850" cy="3456225"/>
          </a:xfrm>
          <a:prstGeom prst="rect">
            <a:avLst/>
          </a:prstGeom>
          <a:noFill/>
          <a:ln>
            <a:noFill/>
          </a:ln>
        </p:spPr>
      </p:pic>
      <p:pic>
        <p:nvPicPr>
          <p:cNvPr id="387" name="Google Shape;387;p63"/>
          <p:cNvPicPr preferRelativeResize="0"/>
          <p:nvPr/>
        </p:nvPicPr>
        <p:blipFill>
          <a:blip r:embed="rId4">
            <a:alphaModFix/>
          </a:blip>
          <a:stretch>
            <a:fillRect/>
          </a:stretch>
        </p:blipFill>
        <p:spPr>
          <a:xfrm>
            <a:off x="779000" y="3644073"/>
            <a:ext cx="7313850" cy="13627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6" name="Shape 146"/>
        <p:cNvGrpSpPr/>
        <p:nvPr/>
      </p:nvGrpSpPr>
      <p:grpSpPr>
        <a:xfrm>
          <a:off x="0" y="0"/>
          <a:ext cx="0" cy="0"/>
          <a:chOff x="0" y="0"/>
          <a:chExt cx="0" cy="0"/>
        </a:xfrm>
      </p:grpSpPr>
      <p:sp>
        <p:nvSpPr>
          <p:cNvPr id="147" name="Google Shape;147;p28"/>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¿Qué son los datos secuenciales?</a:t>
            </a:r>
            <a:endParaRPr/>
          </a:p>
        </p:txBody>
      </p:sp>
      <p:sp>
        <p:nvSpPr>
          <p:cNvPr id="148" name="Google Shape;148;p28"/>
          <p:cNvSpPr txBox="1"/>
          <p:nvPr>
            <p:ph idx="1" type="body"/>
          </p:nvPr>
        </p:nvSpPr>
        <p:spPr>
          <a:xfrm>
            <a:off x="311700" y="1017800"/>
            <a:ext cx="4721400" cy="402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latin typeface="Montserrat"/>
                <a:ea typeface="Montserrat"/>
                <a:cs typeface="Montserrat"/>
                <a:sym typeface="Montserrat"/>
              </a:rPr>
              <a:t>En tareas comunes como reconocer palabras escritas en papel, reconocer llamadas falsas, predecir la siguiente palabra de una conversación, se pueden encontrar patrones que dependen del contexto con el fue formada la secuencia de eventos. Normalmente en estos eventos no se tiene una distribución aleatoria, por lo que si le damos importancia a la secuencia se puede aprender mejor la tarea.</a:t>
            </a:r>
            <a:endParaRPr>
              <a:latin typeface="Montserrat"/>
              <a:ea typeface="Montserrat"/>
              <a:cs typeface="Montserrat"/>
              <a:sym typeface="Montserrat"/>
            </a:endParaRPr>
          </a:p>
          <a:p>
            <a:pPr indent="0" lvl="0" marL="0" rtl="0" algn="l">
              <a:spcBef>
                <a:spcPts val="1600"/>
              </a:spcBef>
              <a:spcAft>
                <a:spcPts val="1600"/>
              </a:spcAft>
              <a:buNone/>
            </a:pPr>
            <a:r>
              <a:rPr lang="es">
                <a:latin typeface="Montserrat"/>
                <a:ea typeface="Montserrat"/>
                <a:cs typeface="Montserrat"/>
                <a:sym typeface="Montserrat"/>
              </a:rPr>
              <a:t>Usualmente en los problemas con datos secuenciales, se encuentran mejores resultados si se analiza entera la secuencia. En otros casos, como con la serie de tiempos se obtienen mejores resultados analizando de izquierda a derecha.</a:t>
            </a:r>
            <a:endParaRPr>
              <a:latin typeface="Montserrat"/>
              <a:ea typeface="Montserrat"/>
              <a:cs typeface="Montserrat"/>
              <a:sym typeface="Montserrat"/>
            </a:endParaRPr>
          </a:p>
        </p:txBody>
      </p:sp>
      <p:sp>
        <p:nvSpPr>
          <p:cNvPr id="149" name="Google Shape;149;p28"/>
          <p:cNvSpPr txBox="1"/>
          <p:nvPr>
            <p:ph idx="2" type="body"/>
          </p:nvPr>
        </p:nvSpPr>
        <p:spPr>
          <a:xfrm>
            <a:off x="4832400" y="1202400"/>
            <a:ext cx="39999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100" u="sng">
                <a:solidFill>
                  <a:schemeClr val="hlink"/>
                </a:solidFill>
                <a:latin typeface="Arial"/>
                <a:ea typeface="Arial"/>
                <a:cs typeface="Arial"/>
                <a:sym typeface="Arial"/>
                <a:hlinkClick r:id="rId3"/>
              </a:rPr>
              <a:t>https://sci-hub.tw/10.1007/3-540-70659-3_2</a:t>
            </a:r>
            <a:endParaRPr/>
          </a:p>
          <a:p>
            <a:pPr indent="0" lvl="0" marL="0" rtl="0" algn="l">
              <a:spcBef>
                <a:spcPts val="1600"/>
              </a:spcBef>
              <a:spcAft>
                <a:spcPts val="0"/>
              </a:spcAft>
              <a:buNone/>
            </a:pPr>
            <a:r>
              <a:t/>
            </a:r>
            <a:endParaRPr/>
          </a:p>
          <a:p>
            <a:pPr indent="0" lvl="0" marL="0" rtl="0" algn="l">
              <a:spcBef>
                <a:spcPts val="1600"/>
              </a:spcBef>
              <a:spcAft>
                <a:spcPts val="1600"/>
              </a:spcAft>
              <a:buNone/>
            </a:pPr>
            <a:r>
              <a:rPr lang="es"/>
              <a:t>Son datos cuya clasificación o regresión dependen del orden específico de los datos muestra.</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1" name="Shape 391"/>
        <p:cNvGrpSpPr/>
        <p:nvPr/>
      </p:nvGrpSpPr>
      <p:grpSpPr>
        <a:xfrm>
          <a:off x="0" y="0"/>
          <a:ext cx="0" cy="0"/>
          <a:chOff x="0" y="0"/>
          <a:chExt cx="0" cy="0"/>
        </a:xfrm>
      </p:grpSpPr>
      <p:pic>
        <p:nvPicPr>
          <p:cNvPr id="392" name="Google Shape;392;p64"/>
          <p:cNvPicPr preferRelativeResize="0"/>
          <p:nvPr/>
        </p:nvPicPr>
        <p:blipFill>
          <a:blip r:embed="rId3">
            <a:alphaModFix/>
          </a:blip>
          <a:stretch>
            <a:fillRect/>
          </a:stretch>
        </p:blipFill>
        <p:spPr>
          <a:xfrm>
            <a:off x="830050" y="259900"/>
            <a:ext cx="7170949" cy="46237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6" name="Shape 396"/>
        <p:cNvGrpSpPr/>
        <p:nvPr/>
      </p:nvGrpSpPr>
      <p:grpSpPr>
        <a:xfrm>
          <a:off x="0" y="0"/>
          <a:ext cx="0" cy="0"/>
          <a:chOff x="0" y="0"/>
          <a:chExt cx="0" cy="0"/>
        </a:xfrm>
      </p:grpSpPr>
      <p:pic>
        <p:nvPicPr>
          <p:cNvPr id="397" name="Google Shape;397;p65"/>
          <p:cNvPicPr preferRelativeResize="0"/>
          <p:nvPr/>
        </p:nvPicPr>
        <p:blipFill>
          <a:blip r:embed="rId3">
            <a:alphaModFix/>
          </a:blip>
          <a:stretch>
            <a:fillRect/>
          </a:stretch>
        </p:blipFill>
        <p:spPr>
          <a:xfrm>
            <a:off x="125175" y="340175"/>
            <a:ext cx="8733073" cy="421822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1" name="Shape 401"/>
        <p:cNvGrpSpPr/>
        <p:nvPr/>
      </p:nvGrpSpPr>
      <p:grpSpPr>
        <a:xfrm>
          <a:off x="0" y="0"/>
          <a:ext cx="0" cy="0"/>
          <a:chOff x="0" y="0"/>
          <a:chExt cx="0" cy="0"/>
        </a:xfrm>
      </p:grpSpPr>
      <p:pic>
        <p:nvPicPr>
          <p:cNvPr id="402" name="Google Shape;402;p66"/>
          <p:cNvPicPr preferRelativeResize="0"/>
          <p:nvPr/>
        </p:nvPicPr>
        <p:blipFill>
          <a:blip r:embed="rId3">
            <a:alphaModFix/>
          </a:blip>
          <a:stretch>
            <a:fillRect/>
          </a:stretch>
        </p:blipFill>
        <p:spPr>
          <a:xfrm>
            <a:off x="152400" y="152400"/>
            <a:ext cx="8839200" cy="4297124"/>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6" name="Shape 406"/>
        <p:cNvGrpSpPr/>
        <p:nvPr/>
      </p:nvGrpSpPr>
      <p:grpSpPr>
        <a:xfrm>
          <a:off x="0" y="0"/>
          <a:ext cx="0" cy="0"/>
          <a:chOff x="0" y="0"/>
          <a:chExt cx="0" cy="0"/>
        </a:xfrm>
      </p:grpSpPr>
      <p:pic>
        <p:nvPicPr>
          <p:cNvPr id="407" name="Google Shape;407;p67"/>
          <p:cNvPicPr preferRelativeResize="0"/>
          <p:nvPr/>
        </p:nvPicPr>
        <p:blipFill>
          <a:blip r:embed="rId3">
            <a:alphaModFix/>
          </a:blip>
          <a:stretch>
            <a:fillRect/>
          </a:stretch>
        </p:blipFill>
        <p:spPr>
          <a:xfrm>
            <a:off x="152400" y="152400"/>
            <a:ext cx="8839200" cy="4569276"/>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1" name="Shape 411"/>
        <p:cNvGrpSpPr/>
        <p:nvPr/>
      </p:nvGrpSpPr>
      <p:grpSpPr>
        <a:xfrm>
          <a:off x="0" y="0"/>
          <a:ext cx="0" cy="0"/>
          <a:chOff x="0" y="0"/>
          <a:chExt cx="0" cy="0"/>
        </a:xfrm>
      </p:grpSpPr>
      <p:pic>
        <p:nvPicPr>
          <p:cNvPr id="412" name="Google Shape;412;p68"/>
          <p:cNvPicPr preferRelativeResize="0"/>
          <p:nvPr/>
        </p:nvPicPr>
        <p:blipFill>
          <a:blip r:embed="rId3">
            <a:alphaModFix/>
          </a:blip>
          <a:stretch>
            <a:fillRect/>
          </a:stretch>
        </p:blipFill>
        <p:spPr>
          <a:xfrm>
            <a:off x="152400" y="152400"/>
            <a:ext cx="8839200" cy="4746176"/>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6" name="Shape 416"/>
        <p:cNvGrpSpPr/>
        <p:nvPr/>
      </p:nvGrpSpPr>
      <p:grpSpPr>
        <a:xfrm>
          <a:off x="0" y="0"/>
          <a:ext cx="0" cy="0"/>
          <a:chOff x="0" y="0"/>
          <a:chExt cx="0" cy="0"/>
        </a:xfrm>
      </p:grpSpPr>
      <p:sp>
        <p:nvSpPr>
          <p:cNvPr id="417" name="Google Shape;417;p69"/>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GRU</a:t>
            </a:r>
            <a:endParaRPr/>
          </a:p>
        </p:txBody>
      </p:sp>
      <p:sp>
        <p:nvSpPr>
          <p:cNvPr id="418" name="Google Shape;418;p69"/>
          <p:cNvSpPr txBox="1"/>
          <p:nvPr>
            <p:ph idx="1" type="body"/>
          </p:nvPr>
        </p:nvSpPr>
        <p:spPr>
          <a:xfrm>
            <a:off x="311700" y="1229975"/>
            <a:ext cx="3999900" cy="33390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s">
                <a:latin typeface="Montserrat"/>
                <a:ea typeface="Montserrat"/>
                <a:cs typeface="Montserrat"/>
                <a:sym typeface="Montserrat"/>
              </a:rPr>
              <a:t>Esta red neuronal es muchas reciente que la red LSTM, fue propuesta en 2014 por Kyunghyun Cho , </a:t>
            </a:r>
            <a:r>
              <a:rPr b="1" lang="es">
                <a:latin typeface="Montserrat"/>
                <a:ea typeface="Montserrat"/>
                <a:cs typeface="Montserrat"/>
                <a:sym typeface="Montserrat"/>
              </a:rPr>
              <a:t>GRU</a:t>
            </a:r>
            <a:r>
              <a:rPr lang="es">
                <a:latin typeface="Montserrat"/>
                <a:ea typeface="Montserrat"/>
                <a:cs typeface="Montserrat"/>
                <a:sym typeface="Montserrat"/>
              </a:rPr>
              <a:t> (Gated Recurrent Unit) igualmente  tiene como objetivo resolver el problema de desvanecimiento de gradiente que ocurre normalmente en las redes neuronales recurrentes.</a:t>
            </a:r>
            <a:endParaRPr>
              <a:latin typeface="Montserrat"/>
              <a:ea typeface="Montserrat"/>
              <a:cs typeface="Montserrat"/>
              <a:sym typeface="Montserrat"/>
            </a:endParaRPr>
          </a:p>
          <a:p>
            <a:pPr indent="0" lvl="0" marL="0" rtl="0" algn="just">
              <a:spcBef>
                <a:spcPts val="1600"/>
              </a:spcBef>
              <a:spcAft>
                <a:spcPts val="0"/>
              </a:spcAft>
              <a:buNone/>
            </a:pPr>
            <a:r>
              <a:rPr lang="es">
                <a:latin typeface="Montserrat"/>
                <a:ea typeface="Montserrat"/>
                <a:cs typeface="Montserrat"/>
                <a:sym typeface="Montserrat"/>
              </a:rPr>
              <a:t>La </a:t>
            </a:r>
            <a:r>
              <a:rPr b="1" lang="es">
                <a:latin typeface="Montserrat"/>
                <a:ea typeface="Montserrat"/>
                <a:cs typeface="Montserrat"/>
                <a:sym typeface="Montserrat"/>
              </a:rPr>
              <a:t>GRU</a:t>
            </a:r>
            <a:r>
              <a:rPr lang="es">
                <a:latin typeface="Montserrat"/>
                <a:ea typeface="Montserrat"/>
                <a:cs typeface="Montserrat"/>
                <a:sym typeface="Montserrat"/>
              </a:rPr>
              <a:t> también puede considerarse como una variación de la red LSTM, porque ambos están diseñados de manera similar, pero esta red tiene menos </a:t>
            </a:r>
            <a:r>
              <a:rPr lang="es">
                <a:latin typeface="Montserrat"/>
                <a:ea typeface="Montserrat"/>
                <a:cs typeface="Montserrat"/>
                <a:sym typeface="Montserrat"/>
              </a:rPr>
              <a:t>parámetros</a:t>
            </a:r>
            <a:r>
              <a:rPr lang="es">
                <a:latin typeface="Montserrat"/>
                <a:ea typeface="Montserrat"/>
                <a:cs typeface="Montserrat"/>
                <a:sym typeface="Montserrat"/>
              </a:rPr>
              <a:t> que la red LSTM</a:t>
            </a:r>
            <a:endParaRPr>
              <a:latin typeface="Montserrat"/>
              <a:ea typeface="Montserrat"/>
              <a:cs typeface="Montserrat"/>
              <a:sym typeface="Montserrat"/>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id="419" name="Google Shape;419;p69"/>
          <p:cNvPicPr preferRelativeResize="0"/>
          <p:nvPr/>
        </p:nvPicPr>
        <p:blipFill>
          <a:blip r:embed="rId3">
            <a:alphaModFix/>
          </a:blip>
          <a:stretch>
            <a:fillRect/>
          </a:stretch>
        </p:blipFill>
        <p:spPr>
          <a:xfrm>
            <a:off x="4464000" y="1170200"/>
            <a:ext cx="4527604" cy="3201746"/>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3" name="Shape 423"/>
        <p:cNvGrpSpPr/>
        <p:nvPr/>
      </p:nvGrpSpPr>
      <p:grpSpPr>
        <a:xfrm>
          <a:off x="0" y="0"/>
          <a:ext cx="0" cy="0"/>
          <a:chOff x="0" y="0"/>
          <a:chExt cx="0" cy="0"/>
        </a:xfrm>
      </p:grpSpPr>
      <p:sp>
        <p:nvSpPr>
          <p:cNvPr id="424" name="Google Shape;424;p70"/>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Estructura de las redes GRU</a:t>
            </a:r>
            <a:endParaRPr/>
          </a:p>
          <a:p>
            <a:pPr indent="0" lvl="0" marL="0" rtl="0" algn="l">
              <a:spcBef>
                <a:spcPts val="0"/>
              </a:spcBef>
              <a:spcAft>
                <a:spcPts val="0"/>
              </a:spcAft>
              <a:buNone/>
            </a:pPr>
            <a:r>
              <a:t/>
            </a:r>
            <a:endParaRPr/>
          </a:p>
        </p:txBody>
      </p:sp>
      <p:sp>
        <p:nvSpPr>
          <p:cNvPr id="425" name="Google Shape;425;p70"/>
          <p:cNvSpPr txBox="1"/>
          <p:nvPr>
            <p:ph idx="1" type="body"/>
          </p:nvPr>
        </p:nvSpPr>
        <p:spPr>
          <a:xfrm>
            <a:off x="311700" y="1229975"/>
            <a:ext cx="8301600" cy="824700"/>
          </a:xfrm>
          <a:prstGeom prst="rect">
            <a:avLst/>
          </a:prstGeom>
        </p:spPr>
        <p:txBody>
          <a:bodyPr anchorCtr="0" anchor="t" bIns="91425" lIns="91425" spcFirstLastPara="1" rIns="91425" wrap="square" tIns="91425">
            <a:noAutofit/>
          </a:bodyPr>
          <a:lstStyle/>
          <a:p>
            <a:pPr indent="0" lvl="0" marL="0" rtl="0" algn="just">
              <a:spcBef>
                <a:spcPts val="0"/>
              </a:spcBef>
              <a:spcAft>
                <a:spcPts val="1600"/>
              </a:spcAft>
              <a:buNone/>
            </a:pPr>
            <a:r>
              <a:rPr lang="es">
                <a:latin typeface="Montserrat"/>
                <a:ea typeface="Montserrat"/>
                <a:cs typeface="Montserrat"/>
                <a:sym typeface="Montserrat"/>
              </a:rPr>
              <a:t>Esta red solo cuenta con dos </a:t>
            </a:r>
            <a:r>
              <a:rPr lang="es">
                <a:latin typeface="Montserrat"/>
                <a:ea typeface="Montserrat"/>
                <a:cs typeface="Montserrat"/>
                <a:sym typeface="Montserrat"/>
              </a:rPr>
              <a:t>mecanismos</a:t>
            </a:r>
            <a:r>
              <a:rPr lang="es">
                <a:latin typeface="Montserrat"/>
                <a:ea typeface="Montserrat"/>
                <a:cs typeface="Montserrat"/>
                <a:sym typeface="Montserrat"/>
              </a:rPr>
              <a:t> para administrar la información, estos mecanismos son llamadas update gate y reset gate. </a:t>
            </a:r>
            <a:endParaRPr>
              <a:latin typeface="Montserrat"/>
              <a:ea typeface="Montserrat"/>
              <a:cs typeface="Montserrat"/>
              <a:sym typeface="Montserrat"/>
            </a:endParaRPr>
          </a:p>
        </p:txBody>
      </p:sp>
      <p:pic>
        <p:nvPicPr>
          <p:cNvPr id="426" name="Google Shape;426;p70"/>
          <p:cNvPicPr preferRelativeResize="0"/>
          <p:nvPr/>
        </p:nvPicPr>
        <p:blipFill>
          <a:blip r:embed="rId3">
            <a:alphaModFix/>
          </a:blip>
          <a:stretch>
            <a:fillRect/>
          </a:stretch>
        </p:blipFill>
        <p:spPr>
          <a:xfrm>
            <a:off x="383725" y="2054675"/>
            <a:ext cx="8017614" cy="2784026"/>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0" name="Shape 430"/>
        <p:cNvGrpSpPr/>
        <p:nvPr/>
      </p:nvGrpSpPr>
      <p:grpSpPr>
        <a:xfrm>
          <a:off x="0" y="0"/>
          <a:ext cx="0" cy="0"/>
          <a:chOff x="0" y="0"/>
          <a:chExt cx="0" cy="0"/>
        </a:xfrm>
      </p:grpSpPr>
      <p:pic>
        <p:nvPicPr>
          <p:cNvPr id="431" name="Google Shape;431;p71"/>
          <p:cNvPicPr preferRelativeResize="0"/>
          <p:nvPr/>
        </p:nvPicPr>
        <p:blipFill>
          <a:blip r:embed="rId3">
            <a:alphaModFix/>
          </a:blip>
          <a:stretch>
            <a:fillRect/>
          </a:stretch>
        </p:blipFill>
        <p:spPr>
          <a:xfrm>
            <a:off x="152400" y="152400"/>
            <a:ext cx="8678622" cy="3657601"/>
          </a:xfrm>
          <a:prstGeom prst="rect">
            <a:avLst/>
          </a:prstGeom>
          <a:noFill/>
          <a:ln>
            <a:noFill/>
          </a:ln>
        </p:spPr>
      </p:pic>
      <p:pic>
        <p:nvPicPr>
          <p:cNvPr id="432" name="Google Shape;432;p71"/>
          <p:cNvPicPr preferRelativeResize="0"/>
          <p:nvPr/>
        </p:nvPicPr>
        <p:blipFill>
          <a:blip r:embed="rId4">
            <a:alphaModFix/>
          </a:blip>
          <a:stretch>
            <a:fillRect/>
          </a:stretch>
        </p:blipFill>
        <p:spPr>
          <a:xfrm>
            <a:off x="152400" y="4054925"/>
            <a:ext cx="8528951" cy="86080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6" name="Shape 436"/>
        <p:cNvGrpSpPr/>
        <p:nvPr/>
      </p:nvGrpSpPr>
      <p:grpSpPr>
        <a:xfrm>
          <a:off x="0" y="0"/>
          <a:ext cx="0" cy="0"/>
          <a:chOff x="0" y="0"/>
          <a:chExt cx="0" cy="0"/>
        </a:xfrm>
      </p:grpSpPr>
      <p:pic>
        <p:nvPicPr>
          <p:cNvPr id="437" name="Google Shape;437;p72"/>
          <p:cNvPicPr preferRelativeResize="0"/>
          <p:nvPr/>
        </p:nvPicPr>
        <p:blipFill>
          <a:blip r:embed="rId3">
            <a:alphaModFix/>
          </a:blip>
          <a:stretch>
            <a:fillRect/>
          </a:stretch>
        </p:blipFill>
        <p:spPr>
          <a:xfrm>
            <a:off x="152400" y="152400"/>
            <a:ext cx="8392874" cy="3984176"/>
          </a:xfrm>
          <a:prstGeom prst="rect">
            <a:avLst/>
          </a:prstGeom>
          <a:noFill/>
          <a:ln>
            <a:noFill/>
          </a:ln>
        </p:spPr>
      </p:pic>
      <p:pic>
        <p:nvPicPr>
          <p:cNvPr id="438" name="Google Shape;438;p72"/>
          <p:cNvPicPr preferRelativeResize="0"/>
          <p:nvPr/>
        </p:nvPicPr>
        <p:blipFill>
          <a:blip r:embed="rId4">
            <a:alphaModFix/>
          </a:blip>
          <a:stretch>
            <a:fillRect/>
          </a:stretch>
        </p:blipFill>
        <p:spPr>
          <a:xfrm>
            <a:off x="-408225" y="4217562"/>
            <a:ext cx="9144001" cy="76332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2" name="Shape 442"/>
        <p:cNvGrpSpPr/>
        <p:nvPr/>
      </p:nvGrpSpPr>
      <p:grpSpPr>
        <a:xfrm>
          <a:off x="0" y="0"/>
          <a:ext cx="0" cy="0"/>
          <a:chOff x="0" y="0"/>
          <a:chExt cx="0" cy="0"/>
        </a:xfrm>
      </p:grpSpPr>
      <p:pic>
        <p:nvPicPr>
          <p:cNvPr id="443" name="Google Shape;443;p73"/>
          <p:cNvPicPr preferRelativeResize="0"/>
          <p:nvPr/>
        </p:nvPicPr>
        <p:blipFill>
          <a:blip r:embed="rId3">
            <a:alphaModFix/>
          </a:blip>
          <a:stretch>
            <a:fillRect/>
          </a:stretch>
        </p:blipFill>
        <p:spPr>
          <a:xfrm>
            <a:off x="95250" y="4397825"/>
            <a:ext cx="8839200" cy="528960"/>
          </a:xfrm>
          <a:prstGeom prst="rect">
            <a:avLst/>
          </a:prstGeom>
          <a:noFill/>
          <a:ln>
            <a:noFill/>
          </a:ln>
        </p:spPr>
      </p:pic>
      <p:pic>
        <p:nvPicPr>
          <p:cNvPr id="444" name="Google Shape;444;p73"/>
          <p:cNvPicPr preferRelativeResize="0"/>
          <p:nvPr/>
        </p:nvPicPr>
        <p:blipFill>
          <a:blip r:embed="rId4">
            <a:alphaModFix/>
          </a:blip>
          <a:stretch>
            <a:fillRect/>
          </a:stretch>
        </p:blipFill>
        <p:spPr>
          <a:xfrm>
            <a:off x="152400" y="152400"/>
            <a:ext cx="8839200" cy="4065823"/>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3" name="Shape 153"/>
        <p:cNvGrpSpPr/>
        <p:nvPr/>
      </p:nvGrpSpPr>
      <p:grpSpPr>
        <a:xfrm>
          <a:off x="0" y="0"/>
          <a:ext cx="0" cy="0"/>
          <a:chOff x="0" y="0"/>
          <a:chExt cx="0" cy="0"/>
        </a:xfrm>
      </p:grpSpPr>
      <p:sp>
        <p:nvSpPr>
          <p:cNvPr id="154" name="Google Shape;154;p29"/>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¿Cuál es la diferencia entre datos secuenciales y series de tiempo?</a:t>
            </a:r>
            <a:endParaRPr/>
          </a:p>
        </p:txBody>
      </p:sp>
      <p:sp>
        <p:nvSpPr>
          <p:cNvPr id="155" name="Google Shape;155;p29"/>
          <p:cNvSpPr txBox="1"/>
          <p:nvPr>
            <p:ph idx="1" type="body"/>
          </p:nvPr>
        </p:nvSpPr>
        <p:spPr>
          <a:xfrm>
            <a:off x="311700" y="1621475"/>
            <a:ext cx="4638600" cy="307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latin typeface="Montserrat"/>
                <a:ea typeface="Montserrat"/>
                <a:cs typeface="Montserrat"/>
                <a:sym typeface="Montserrat"/>
              </a:rPr>
              <a:t>La principal diferencia es que la predicción con datos secuenciales tenemos de antemano los datos completos de la secuencia, y en las series de tiempo tenemos todos los momentos hasta t y queremos obtener t+1. Por consiguiente, si queremos predecir teniendo la secuencia de datos, no tenemos conocimiento de cuál fue la siguiente palabra, sin embargo en las series de tiempo tenemos como valor de predicción el valor y, que es el evento siguiente de la serie.</a:t>
            </a:r>
            <a:endParaRPr>
              <a:latin typeface="Montserrat"/>
              <a:ea typeface="Montserrat"/>
              <a:cs typeface="Montserrat"/>
              <a:sym typeface="Montserrat"/>
            </a:endParaRPr>
          </a:p>
          <a:p>
            <a:pPr indent="0" lvl="0" marL="0" rtl="0" algn="l">
              <a:spcBef>
                <a:spcPts val="1600"/>
              </a:spcBef>
              <a:spcAft>
                <a:spcPts val="0"/>
              </a:spcAft>
              <a:buNone/>
            </a:pPr>
            <a:r>
              <a:t/>
            </a:r>
            <a:endParaRPr>
              <a:latin typeface="Montserrat"/>
              <a:ea typeface="Montserrat"/>
              <a:cs typeface="Montserrat"/>
              <a:sym typeface="Montserrat"/>
            </a:endParaRPr>
          </a:p>
          <a:p>
            <a:pPr indent="0" lvl="0" marL="0" rtl="0" algn="l">
              <a:spcBef>
                <a:spcPts val="1600"/>
              </a:spcBef>
              <a:spcAft>
                <a:spcPts val="1600"/>
              </a:spcAft>
              <a:buNone/>
            </a:pPr>
            <a:r>
              <a:t/>
            </a:r>
            <a:endParaRPr>
              <a:latin typeface="Montserrat"/>
              <a:ea typeface="Montserrat"/>
              <a:cs typeface="Montserrat"/>
              <a:sym typeface="Montserrat"/>
            </a:endParaRPr>
          </a:p>
        </p:txBody>
      </p:sp>
      <p:sp>
        <p:nvSpPr>
          <p:cNvPr id="156" name="Google Shape;156;p29"/>
          <p:cNvSpPr txBox="1"/>
          <p:nvPr>
            <p:ph idx="2" type="body"/>
          </p:nvPr>
        </p:nvSpPr>
        <p:spPr>
          <a:xfrm>
            <a:off x="4832400" y="1229975"/>
            <a:ext cx="39999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s" sz="1100" u="sng">
                <a:solidFill>
                  <a:schemeClr val="hlink"/>
                </a:solidFill>
                <a:latin typeface="Arial"/>
                <a:ea typeface="Arial"/>
                <a:cs typeface="Arial"/>
                <a:sym typeface="Arial"/>
                <a:hlinkClick r:id="rId3"/>
              </a:rPr>
              <a:t>https://sci-hub.tw/10.1007/3-540-70659-3_2</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8" name="Shape 448"/>
        <p:cNvGrpSpPr/>
        <p:nvPr/>
      </p:nvGrpSpPr>
      <p:grpSpPr>
        <a:xfrm>
          <a:off x="0" y="0"/>
          <a:ext cx="0" cy="0"/>
          <a:chOff x="0" y="0"/>
          <a:chExt cx="0" cy="0"/>
        </a:xfrm>
      </p:grpSpPr>
      <p:pic>
        <p:nvPicPr>
          <p:cNvPr id="449" name="Google Shape;449;p74"/>
          <p:cNvPicPr preferRelativeResize="0"/>
          <p:nvPr/>
        </p:nvPicPr>
        <p:blipFill>
          <a:blip r:embed="rId3">
            <a:alphaModFix/>
          </a:blip>
          <a:stretch>
            <a:fillRect/>
          </a:stretch>
        </p:blipFill>
        <p:spPr>
          <a:xfrm>
            <a:off x="0" y="4136575"/>
            <a:ext cx="8839202" cy="719805"/>
          </a:xfrm>
          <a:prstGeom prst="rect">
            <a:avLst/>
          </a:prstGeom>
          <a:noFill/>
          <a:ln>
            <a:noFill/>
          </a:ln>
        </p:spPr>
      </p:pic>
      <p:pic>
        <p:nvPicPr>
          <p:cNvPr id="450" name="Google Shape;450;p74"/>
          <p:cNvPicPr preferRelativeResize="0"/>
          <p:nvPr/>
        </p:nvPicPr>
        <p:blipFill>
          <a:blip r:embed="rId4">
            <a:alphaModFix/>
          </a:blip>
          <a:stretch>
            <a:fillRect/>
          </a:stretch>
        </p:blipFill>
        <p:spPr>
          <a:xfrm>
            <a:off x="152400" y="152400"/>
            <a:ext cx="8839200" cy="3984176"/>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4" name="Shape 454"/>
        <p:cNvGrpSpPr/>
        <p:nvPr/>
      </p:nvGrpSpPr>
      <p:grpSpPr>
        <a:xfrm>
          <a:off x="0" y="0"/>
          <a:ext cx="0" cy="0"/>
          <a:chOff x="0" y="0"/>
          <a:chExt cx="0" cy="0"/>
        </a:xfrm>
      </p:grpSpPr>
      <p:pic>
        <p:nvPicPr>
          <p:cNvPr id="455" name="Google Shape;455;p75"/>
          <p:cNvPicPr preferRelativeResize="0"/>
          <p:nvPr/>
        </p:nvPicPr>
        <p:blipFill>
          <a:blip r:embed="rId3">
            <a:alphaModFix/>
          </a:blip>
          <a:stretch>
            <a:fillRect/>
          </a:stretch>
        </p:blipFill>
        <p:spPr>
          <a:xfrm>
            <a:off x="152400" y="4288975"/>
            <a:ext cx="8839203" cy="683156"/>
          </a:xfrm>
          <a:prstGeom prst="rect">
            <a:avLst/>
          </a:prstGeom>
          <a:noFill/>
          <a:ln>
            <a:noFill/>
          </a:ln>
        </p:spPr>
      </p:pic>
      <p:pic>
        <p:nvPicPr>
          <p:cNvPr id="456" name="Google Shape;456;p75"/>
          <p:cNvPicPr preferRelativeResize="0"/>
          <p:nvPr/>
        </p:nvPicPr>
        <p:blipFill>
          <a:blip r:embed="rId4">
            <a:alphaModFix/>
          </a:blip>
          <a:stretch>
            <a:fillRect/>
          </a:stretch>
        </p:blipFill>
        <p:spPr>
          <a:xfrm>
            <a:off x="152400" y="152400"/>
            <a:ext cx="8839200" cy="3984176"/>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0" name="Shape 460"/>
        <p:cNvGrpSpPr/>
        <p:nvPr/>
      </p:nvGrpSpPr>
      <p:grpSpPr>
        <a:xfrm>
          <a:off x="0" y="0"/>
          <a:ext cx="0" cy="0"/>
          <a:chOff x="0" y="0"/>
          <a:chExt cx="0" cy="0"/>
        </a:xfrm>
      </p:grpSpPr>
      <p:sp>
        <p:nvSpPr>
          <p:cNvPr id="461" name="Google Shape;461;p76"/>
          <p:cNvSpPr txBox="1"/>
          <p:nvPr>
            <p:ph type="title"/>
          </p:nvPr>
        </p:nvSpPr>
        <p:spPr>
          <a:xfrm>
            <a:off x="598100" y="2152347"/>
            <a:ext cx="8222100" cy="83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
              <a:t>BRNN y BLSTM</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5" name="Shape 465"/>
        <p:cNvGrpSpPr/>
        <p:nvPr/>
      </p:nvGrpSpPr>
      <p:grpSpPr>
        <a:xfrm>
          <a:off x="0" y="0"/>
          <a:ext cx="0" cy="0"/>
          <a:chOff x="0" y="0"/>
          <a:chExt cx="0" cy="0"/>
        </a:xfrm>
      </p:grpSpPr>
      <p:sp>
        <p:nvSpPr>
          <p:cNvPr id="466" name="Google Shape;466;p77"/>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BRNN</a:t>
            </a:r>
            <a:endParaRPr/>
          </a:p>
        </p:txBody>
      </p:sp>
      <p:pic>
        <p:nvPicPr>
          <p:cNvPr id="467" name="Google Shape;467;p77"/>
          <p:cNvPicPr preferRelativeResize="0"/>
          <p:nvPr/>
        </p:nvPicPr>
        <p:blipFill>
          <a:blip r:embed="rId3">
            <a:alphaModFix/>
          </a:blip>
          <a:stretch>
            <a:fillRect/>
          </a:stretch>
        </p:blipFill>
        <p:spPr>
          <a:xfrm>
            <a:off x="882525" y="1271350"/>
            <a:ext cx="7023000" cy="325625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1" name="Shape 471"/>
        <p:cNvGrpSpPr/>
        <p:nvPr/>
      </p:nvGrpSpPr>
      <p:grpSpPr>
        <a:xfrm>
          <a:off x="0" y="0"/>
          <a:ext cx="0" cy="0"/>
          <a:chOff x="0" y="0"/>
          <a:chExt cx="0" cy="0"/>
        </a:xfrm>
      </p:grpSpPr>
      <p:sp>
        <p:nvSpPr>
          <p:cNvPr id="472" name="Google Shape;472;p78"/>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BRNN</a:t>
            </a:r>
            <a:endParaRPr/>
          </a:p>
        </p:txBody>
      </p:sp>
      <p:pic>
        <p:nvPicPr>
          <p:cNvPr id="473" name="Google Shape;473;p78"/>
          <p:cNvPicPr preferRelativeResize="0"/>
          <p:nvPr/>
        </p:nvPicPr>
        <p:blipFill>
          <a:blip r:embed="rId3">
            <a:alphaModFix/>
          </a:blip>
          <a:stretch>
            <a:fillRect/>
          </a:stretch>
        </p:blipFill>
        <p:spPr>
          <a:xfrm>
            <a:off x="152400" y="1170200"/>
            <a:ext cx="8520601" cy="341098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7" name="Shape 477"/>
        <p:cNvGrpSpPr/>
        <p:nvPr/>
      </p:nvGrpSpPr>
      <p:grpSpPr>
        <a:xfrm>
          <a:off x="0" y="0"/>
          <a:ext cx="0" cy="0"/>
          <a:chOff x="0" y="0"/>
          <a:chExt cx="0" cy="0"/>
        </a:xfrm>
      </p:grpSpPr>
      <p:sp>
        <p:nvSpPr>
          <p:cNvPr id="478" name="Google Shape;478;p79"/>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Como podemos mezclar el procesamiento</a:t>
            </a:r>
            <a:endParaRPr/>
          </a:p>
          <a:p>
            <a:pPr indent="0" lvl="0" marL="0" rtl="0" algn="l">
              <a:spcBef>
                <a:spcPts val="0"/>
              </a:spcBef>
              <a:spcAft>
                <a:spcPts val="0"/>
              </a:spcAft>
              <a:buNone/>
            </a:pPr>
            <a:r>
              <a:t/>
            </a:r>
            <a:endParaRPr/>
          </a:p>
        </p:txBody>
      </p:sp>
      <p:sp>
        <p:nvSpPr>
          <p:cNvPr id="479" name="Google Shape;479;p79"/>
          <p:cNvSpPr txBox="1"/>
          <p:nvPr/>
        </p:nvSpPr>
        <p:spPr>
          <a:xfrm>
            <a:off x="311700" y="1116925"/>
            <a:ext cx="8520600" cy="358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800">
                <a:latin typeface="Montserrat"/>
                <a:ea typeface="Montserrat"/>
                <a:cs typeface="Montserrat"/>
                <a:sym typeface="Montserrat"/>
              </a:rPr>
              <a:t>Cada una de las redes puede ser llamada </a:t>
            </a:r>
            <a:r>
              <a:rPr i="1" lang="es" sz="1800">
                <a:latin typeface="Montserrat"/>
                <a:ea typeface="Montserrat"/>
                <a:cs typeface="Montserrat"/>
                <a:sym typeface="Montserrat"/>
              </a:rPr>
              <a:t>“experta” </a:t>
            </a:r>
            <a:r>
              <a:rPr lang="es" sz="1800">
                <a:latin typeface="Montserrat"/>
                <a:ea typeface="Montserrat"/>
                <a:cs typeface="Montserrat"/>
                <a:sym typeface="Montserrat"/>
              </a:rPr>
              <a:t>para el problema específico en el que la red fue entrenada. Una manera de mezclar las opiniones de diferentes expertos es asumir que estas opiniones son independientes, lo que lleva a un promedio aritmético para regresión y un promedio geométrico para clasificación.Esos procedimientos de mezcla son conocidos como </a:t>
            </a:r>
            <a:r>
              <a:rPr i="1" lang="es" sz="1800">
                <a:latin typeface="Montserrat"/>
                <a:ea typeface="Montserrat"/>
                <a:cs typeface="Montserrat"/>
                <a:sym typeface="Montserrat"/>
              </a:rPr>
              <a:t>linear opinion pooling</a:t>
            </a:r>
            <a:r>
              <a:rPr lang="es" sz="1800">
                <a:latin typeface="Montserrat"/>
                <a:ea typeface="Montserrat"/>
                <a:cs typeface="Montserrat"/>
                <a:sym typeface="Montserrat"/>
              </a:rPr>
              <a:t> y </a:t>
            </a:r>
            <a:r>
              <a:rPr i="1" lang="es" sz="1800">
                <a:latin typeface="Montserrat"/>
                <a:ea typeface="Montserrat"/>
                <a:cs typeface="Montserrat"/>
                <a:sym typeface="Montserrat"/>
              </a:rPr>
              <a:t>logaritmic opinion pooling.</a:t>
            </a:r>
            <a:endParaRPr sz="1800">
              <a:latin typeface="Montserrat"/>
              <a:ea typeface="Montserrat"/>
              <a:cs typeface="Montserrat"/>
              <a:sym typeface="Montserrat"/>
            </a:endParaRPr>
          </a:p>
          <a:p>
            <a:pPr indent="0" lvl="0" marL="0" rtl="0" algn="l">
              <a:spcBef>
                <a:spcPts val="0"/>
              </a:spcBef>
              <a:spcAft>
                <a:spcPts val="0"/>
              </a:spcAft>
              <a:buNone/>
            </a:pPr>
            <a:r>
              <a:t/>
            </a:r>
            <a:endParaRPr sz="1800">
              <a:latin typeface="Roboto"/>
              <a:ea typeface="Roboto"/>
              <a:cs typeface="Roboto"/>
              <a:sym typeface="Roboto"/>
            </a:endParaRPr>
          </a:p>
          <a:p>
            <a:pPr indent="0" lvl="0" marL="0" rtl="0" algn="l">
              <a:spcBef>
                <a:spcPts val="0"/>
              </a:spcBef>
              <a:spcAft>
                <a:spcPts val="0"/>
              </a:spcAft>
              <a:buNone/>
            </a:pPr>
            <a:r>
              <a:t/>
            </a:r>
            <a:endParaRPr sz="1800">
              <a:latin typeface="Roboto"/>
              <a:ea typeface="Roboto"/>
              <a:cs typeface="Roboto"/>
              <a:sym typeface="Roboto"/>
            </a:endParaRPr>
          </a:p>
        </p:txBody>
      </p:sp>
      <p:pic>
        <p:nvPicPr>
          <p:cNvPr id="480" name="Google Shape;480;p79"/>
          <p:cNvPicPr preferRelativeResize="0"/>
          <p:nvPr/>
        </p:nvPicPr>
        <p:blipFill>
          <a:blip r:embed="rId3">
            <a:alphaModFix/>
          </a:blip>
          <a:stretch>
            <a:fillRect/>
          </a:stretch>
        </p:blipFill>
        <p:spPr>
          <a:xfrm>
            <a:off x="2061542" y="4159325"/>
            <a:ext cx="5020900" cy="744625"/>
          </a:xfrm>
          <a:prstGeom prst="rect">
            <a:avLst/>
          </a:prstGeom>
          <a:noFill/>
          <a:ln>
            <a:noFill/>
          </a:ln>
        </p:spPr>
      </p:pic>
      <p:pic>
        <p:nvPicPr>
          <p:cNvPr id="481" name="Google Shape;481;p79"/>
          <p:cNvPicPr preferRelativeResize="0"/>
          <p:nvPr/>
        </p:nvPicPr>
        <p:blipFill>
          <a:blip r:embed="rId4">
            <a:alphaModFix/>
          </a:blip>
          <a:stretch>
            <a:fillRect/>
          </a:stretch>
        </p:blipFill>
        <p:spPr>
          <a:xfrm>
            <a:off x="2365325" y="2979950"/>
            <a:ext cx="4413350" cy="124320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5" name="Shape 485"/>
        <p:cNvGrpSpPr/>
        <p:nvPr/>
      </p:nvGrpSpPr>
      <p:grpSpPr>
        <a:xfrm>
          <a:off x="0" y="0"/>
          <a:ext cx="0" cy="0"/>
          <a:chOff x="0" y="0"/>
          <a:chExt cx="0" cy="0"/>
        </a:xfrm>
      </p:grpSpPr>
      <p:sp>
        <p:nvSpPr>
          <p:cNvPr id="486" name="Google Shape;486;p80"/>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Idea principal</a:t>
            </a:r>
            <a:endParaRPr/>
          </a:p>
        </p:txBody>
      </p:sp>
      <p:sp>
        <p:nvSpPr>
          <p:cNvPr id="487" name="Google Shape;487;p80"/>
          <p:cNvSpPr txBox="1"/>
          <p:nvPr/>
        </p:nvSpPr>
        <p:spPr>
          <a:xfrm>
            <a:off x="330950" y="1323800"/>
            <a:ext cx="8501400" cy="329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400">
              <a:latin typeface="Roboto"/>
              <a:ea typeface="Roboto"/>
              <a:cs typeface="Roboto"/>
              <a:sym typeface="Roboto"/>
            </a:endParaRPr>
          </a:p>
          <a:p>
            <a:pPr indent="0" lvl="0" marL="0" rtl="0" algn="l">
              <a:spcBef>
                <a:spcPts val="0"/>
              </a:spcBef>
              <a:spcAft>
                <a:spcPts val="0"/>
              </a:spcAft>
              <a:buNone/>
            </a:pPr>
            <a:r>
              <a:rPr lang="es" sz="2400">
                <a:latin typeface="Montserrat"/>
                <a:ea typeface="Montserrat"/>
                <a:cs typeface="Montserrat"/>
                <a:sym typeface="Montserrat"/>
              </a:rPr>
              <a:t>La estructura de la red neuronal consiste en dividir el estado de una RNN regular en dos, una parte que sea responsable del procesamiento en sentido temporal positivo (</a:t>
            </a:r>
            <a:r>
              <a:rPr i="1" lang="es" sz="2400">
                <a:latin typeface="Montserrat"/>
                <a:ea typeface="Montserrat"/>
                <a:cs typeface="Montserrat"/>
                <a:sym typeface="Montserrat"/>
              </a:rPr>
              <a:t>forward states</a:t>
            </a:r>
            <a:r>
              <a:rPr lang="es" sz="2400">
                <a:latin typeface="Montserrat"/>
                <a:ea typeface="Montserrat"/>
                <a:cs typeface="Montserrat"/>
                <a:sym typeface="Montserrat"/>
              </a:rPr>
              <a:t>) y otra que lo vea en sentido opuesto (</a:t>
            </a:r>
            <a:r>
              <a:rPr i="1" lang="es" sz="2400">
                <a:latin typeface="Montserrat"/>
                <a:ea typeface="Montserrat"/>
                <a:cs typeface="Montserrat"/>
                <a:sym typeface="Montserrat"/>
              </a:rPr>
              <a:t>backward states</a:t>
            </a:r>
            <a:r>
              <a:rPr lang="es" sz="2400">
                <a:latin typeface="Montserrat"/>
                <a:ea typeface="Montserrat"/>
                <a:cs typeface="Montserrat"/>
                <a:sym typeface="Montserrat"/>
              </a:rPr>
              <a:t>). Teniendo ambas direcciones se puede decir que cada pedazo de RNN estudio el problema en una dirección diferente.</a:t>
            </a:r>
            <a:endParaRPr sz="2400">
              <a:latin typeface="Montserrat"/>
              <a:ea typeface="Montserrat"/>
              <a:cs typeface="Montserrat"/>
              <a:sym typeface="Montserrat"/>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1" name="Shape 491"/>
        <p:cNvGrpSpPr/>
        <p:nvPr/>
      </p:nvGrpSpPr>
      <p:grpSpPr>
        <a:xfrm>
          <a:off x="0" y="0"/>
          <a:ext cx="0" cy="0"/>
          <a:chOff x="0" y="0"/>
          <a:chExt cx="0" cy="0"/>
        </a:xfrm>
      </p:grpSpPr>
      <p:sp>
        <p:nvSpPr>
          <p:cNvPr id="492" name="Google Shape;492;p81"/>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Entrenamiento</a:t>
            </a:r>
            <a:endParaRPr/>
          </a:p>
        </p:txBody>
      </p:sp>
      <p:sp>
        <p:nvSpPr>
          <p:cNvPr id="493" name="Google Shape;493;p81"/>
          <p:cNvSpPr txBox="1"/>
          <p:nvPr/>
        </p:nvSpPr>
        <p:spPr>
          <a:xfrm>
            <a:off x="330950" y="1227275"/>
            <a:ext cx="8520600" cy="34059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00000"/>
              </a:lnSpc>
              <a:spcBef>
                <a:spcPts val="0"/>
              </a:spcBef>
              <a:spcAft>
                <a:spcPts val="0"/>
              </a:spcAft>
              <a:buSzPts val="1800"/>
              <a:buFont typeface="Montserrat"/>
              <a:buAutoNum type="arabicParenR"/>
            </a:pPr>
            <a:r>
              <a:rPr lang="es" sz="1800">
                <a:latin typeface="Montserrat"/>
                <a:ea typeface="Montserrat"/>
                <a:cs typeface="Montserrat"/>
                <a:sym typeface="Montserrat"/>
              </a:rPr>
              <a:t>Forward Pass: Pasar toda la información de entrada correspondiente a un extracto de tiempo 1≤t ≤T y determina todas las salidas predecidas.</a:t>
            </a:r>
            <a:endParaRPr sz="1800">
              <a:latin typeface="Montserrat"/>
              <a:ea typeface="Montserrat"/>
              <a:cs typeface="Montserrat"/>
              <a:sym typeface="Montserrat"/>
            </a:endParaRPr>
          </a:p>
          <a:p>
            <a:pPr indent="-342900" lvl="1" marL="914400" marR="0" rtl="0" algn="l">
              <a:lnSpc>
                <a:spcPct val="100000"/>
              </a:lnSpc>
              <a:spcBef>
                <a:spcPts val="0"/>
              </a:spcBef>
              <a:spcAft>
                <a:spcPts val="0"/>
              </a:spcAft>
              <a:buSzPts val="1800"/>
              <a:buFont typeface="Montserrat"/>
              <a:buAutoNum type="alphaLcParenR"/>
            </a:pPr>
            <a:r>
              <a:rPr lang="es" sz="1800">
                <a:latin typeface="Montserrat"/>
                <a:ea typeface="Montserrat"/>
                <a:cs typeface="Montserrat"/>
                <a:sym typeface="Montserrat"/>
              </a:rPr>
              <a:t>Pasa hacia delante solo los estados (desde t=1  a t=T) y los estados pasados (desde t=1 a t=T)</a:t>
            </a:r>
            <a:endParaRPr sz="1800">
              <a:latin typeface="Montserrat"/>
              <a:ea typeface="Montserrat"/>
              <a:cs typeface="Montserrat"/>
              <a:sym typeface="Montserrat"/>
            </a:endParaRPr>
          </a:p>
          <a:p>
            <a:pPr indent="-342900" lvl="1" marL="914400" marR="0" rtl="0" algn="l">
              <a:lnSpc>
                <a:spcPct val="100000"/>
              </a:lnSpc>
              <a:spcBef>
                <a:spcPts val="0"/>
              </a:spcBef>
              <a:spcAft>
                <a:spcPts val="0"/>
              </a:spcAft>
              <a:buSzPts val="1800"/>
              <a:buFont typeface="Montserrat"/>
              <a:buAutoNum type="alphaLcParenR"/>
            </a:pPr>
            <a:r>
              <a:rPr lang="es" sz="1800">
                <a:latin typeface="Montserrat"/>
                <a:ea typeface="Montserrat"/>
                <a:cs typeface="Montserrat"/>
                <a:sym typeface="Montserrat"/>
              </a:rPr>
              <a:t>Pasa hacia delante a las neuronas de salida.</a:t>
            </a:r>
            <a:endParaRPr sz="1800">
              <a:latin typeface="Montserrat"/>
              <a:ea typeface="Montserrat"/>
              <a:cs typeface="Montserrat"/>
              <a:sym typeface="Montserrat"/>
            </a:endParaRPr>
          </a:p>
          <a:p>
            <a:pPr indent="0" lvl="0" marL="0" marR="0" rtl="0" algn="l">
              <a:lnSpc>
                <a:spcPct val="100000"/>
              </a:lnSpc>
              <a:spcBef>
                <a:spcPts val="0"/>
              </a:spcBef>
              <a:spcAft>
                <a:spcPts val="0"/>
              </a:spcAft>
              <a:buNone/>
            </a:pPr>
            <a:r>
              <a:rPr lang="es" sz="1800">
                <a:latin typeface="Montserrat"/>
                <a:ea typeface="Montserrat"/>
                <a:cs typeface="Montserrat"/>
                <a:sym typeface="Montserrat"/>
              </a:rPr>
              <a:t>2)	Backward Pass Calcula la parte de la derivada de la función objetivo, para el extracto de tiempo</a:t>
            </a:r>
            <a:r>
              <a:rPr lang="es" sz="1800">
                <a:latin typeface="Montserrat"/>
                <a:ea typeface="Montserrat"/>
                <a:cs typeface="Montserrat"/>
                <a:sym typeface="Montserrat"/>
              </a:rPr>
              <a:t> usado en el Forward Pass </a:t>
            </a:r>
            <a:endParaRPr sz="1800">
              <a:latin typeface="Montserrat"/>
              <a:ea typeface="Montserrat"/>
              <a:cs typeface="Montserrat"/>
              <a:sym typeface="Montserrat"/>
            </a:endParaRPr>
          </a:p>
          <a:p>
            <a:pPr indent="-342900" lvl="0" marL="914400" rtl="0" algn="l">
              <a:spcBef>
                <a:spcPts val="0"/>
              </a:spcBef>
              <a:spcAft>
                <a:spcPts val="0"/>
              </a:spcAft>
              <a:buSzPts val="1800"/>
              <a:buFont typeface="Montserrat"/>
              <a:buAutoNum type="alphaLcParenR"/>
            </a:pPr>
            <a:r>
              <a:rPr lang="es" sz="1800">
                <a:latin typeface="Montserrat"/>
                <a:ea typeface="Montserrat"/>
                <a:cs typeface="Montserrat"/>
                <a:sym typeface="Montserrat"/>
              </a:rPr>
              <a:t>Pasa hacia atrás a las neuronas de salida.</a:t>
            </a:r>
            <a:endParaRPr sz="1800">
              <a:latin typeface="Montserrat"/>
              <a:ea typeface="Montserrat"/>
              <a:cs typeface="Montserrat"/>
              <a:sym typeface="Montserrat"/>
            </a:endParaRPr>
          </a:p>
          <a:p>
            <a:pPr indent="-342900" lvl="0" marL="914400" rtl="0" algn="l">
              <a:spcBef>
                <a:spcPts val="0"/>
              </a:spcBef>
              <a:spcAft>
                <a:spcPts val="0"/>
              </a:spcAft>
              <a:buSzPts val="1800"/>
              <a:buFont typeface="Montserrat"/>
              <a:buAutoNum type="alphaLcParenR"/>
            </a:pPr>
            <a:r>
              <a:rPr lang="es" sz="1800">
                <a:latin typeface="Montserrat"/>
                <a:ea typeface="Montserrat"/>
                <a:cs typeface="Montserrat"/>
                <a:sym typeface="Montserrat"/>
              </a:rPr>
              <a:t>Pasa hacia atrás solo los estados (desde t=1  a t=T) y los estados pasados (desde t=1 a t=T)</a:t>
            </a:r>
            <a:endParaRPr sz="1800">
              <a:latin typeface="Montserrat"/>
              <a:ea typeface="Montserrat"/>
              <a:cs typeface="Montserrat"/>
              <a:sym typeface="Montserrat"/>
            </a:endParaRPr>
          </a:p>
          <a:p>
            <a:pPr indent="0" lvl="0" marL="0" rtl="0" algn="l">
              <a:spcBef>
                <a:spcPts val="0"/>
              </a:spcBef>
              <a:spcAft>
                <a:spcPts val="0"/>
              </a:spcAft>
              <a:buNone/>
            </a:pPr>
            <a:r>
              <a:rPr lang="es" sz="1800">
                <a:latin typeface="Montserrat"/>
                <a:ea typeface="Montserrat"/>
                <a:cs typeface="Montserrat"/>
                <a:sym typeface="Montserrat"/>
              </a:rPr>
              <a:t>3)	Actualizar los pesos</a:t>
            </a:r>
            <a:endParaRPr sz="1800">
              <a:latin typeface="Montserrat"/>
              <a:ea typeface="Montserrat"/>
              <a:cs typeface="Montserrat"/>
              <a:sym typeface="Montserrat"/>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7" name="Shape 497"/>
        <p:cNvGrpSpPr/>
        <p:nvPr/>
      </p:nvGrpSpPr>
      <p:grpSpPr>
        <a:xfrm>
          <a:off x="0" y="0"/>
          <a:ext cx="0" cy="0"/>
          <a:chOff x="0" y="0"/>
          <a:chExt cx="0" cy="0"/>
        </a:xfrm>
      </p:grpSpPr>
      <p:sp>
        <p:nvSpPr>
          <p:cNvPr id="498" name="Google Shape;498;p82"/>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Bi-LSTM</a:t>
            </a:r>
            <a:endParaRPr/>
          </a:p>
        </p:txBody>
      </p:sp>
      <p:pic>
        <p:nvPicPr>
          <p:cNvPr id="499" name="Google Shape;499;p82"/>
          <p:cNvPicPr preferRelativeResize="0"/>
          <p:nvPr/>
        </p:nvPicPr>
        <p:blipFill>
          <a:blip r:embed="rId3">
            <a:alphaModFix/>
          </a:blip>
          <a:stretch>
            <a:fillRect/>
          </a:stretch>
        </p:blipFill>
        <p:spPr>
          <a:xfrm>
            <a:off x="152400" y="941600"/>
            <a:ext cx="8543266" cy="3820899"/>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3" name="Shape 503"/>
        <p:cNvGrpSpPr/>
        <p:nvPr/>
      </p:nvGrpSpPr>
      <p:grpSpPr>
        <a:xfrm>
          <a:off x="0" y="0"/>
          <a:ext cx="0" cy="0"/>
          <a:chOff x="0" y="0"/>
          <a:chExt cx="0" cy="0"/>
        </a:xfrm>
      </p:grpSpPr>
      <p:sp>
        <p:nvSpPr>
          <p:cNvPr id="504" name="Google Shape;504;p83"/>
          <p:cNvSpPr txBox="1"/>
          <p:nvPr>
            <p:ph type="title"/>
          </p:nvPr>
        </p:nvSpPr>
        <p:spPr>
          <a:xfrm>
            <a:off x="598100" y="2152347"/>
            <a:ext cx="8222100" cy="83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
              <a:t>Ejercicio abierto</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0" name="Shape 160"/>
        <p:cNvGrpSpPr/>
        <p:nvPr/>
      </p:nvGrpSpPr>
      <p:grpSpPr>
        <a:xfrm>
          <a:off x="0" y="0"/>
          <a:ext cx="0" cy="0"/>
          <a:chOff x="0" y="0"/>
          <a:chExt cx="0" cy="0"/>
        </a:xfrm>
      </p:grpSpPr>
      <p:sp>
        <p:nvSpPr>
          <p:cNvPr id="161" name="Google Shape;161;p30"/>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Funcion de perdida </a:t>
            </a:r>
            <a:endParaRPr/>
          </a:p>
        </p:txBody>
      </p:sp>
      <p:sp>
        <p:nvSpPr>
          <p:cNvPr id="162" name="Google Shape;162;p30"/>
          <p:cNvSpPr txBox="1"/>
          <p:nvPr>
            <p:ph idx="1" type="body"/>
          </p:nvPr>
        </p:nvSpPr>
        <p:spPr>
          <a:xfrm>
            <a:off x="311700" y="1229975"/>
            <a:ext cx="39999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latin typeface="Montserrat"/>
                <a:ea typeface="Montserrat"/>
                <a:cs typeface="Montserrat"/>
                <a:sym typeface="Montserrat"/>
              </a:rPr>
              <a:t>La función de pérdida es la función que representa o simboliza, que acción deseamos minimizar. Por ejemplo, en algunos casos, nos conviene minimizar que se predigan secuencias incorrectas, por lo que un pequeño error se considera fatal; en otro, podría ser que nos interesa más que se generen tantas secuencias acertadas como se puedan.</a:t>
            </a:r>
            <a:endParaRPr>
              <a:latin typeface="Montserrat"/>
              <a:ea typeface="Montserrat"/>
              <a:cs typeface="Montserrat"/>
              <a:sym typeface="Montserrat"/>
            </a:endParaRPr>
          </a:p>
          <a:p>
            <a:pPr indent="0" lvl="0" marL="0" rtl="0" algn="l">
              <a:spcBef>
                <a:spcPts val="1600"/>
              </a:spcBef>
              <a:spcAft>
                <a:spcPts val="0"/>
              </a:spcAft>
              <a:buNone/>
            </a:pPr>
            <a:r>
              <a:rPr lang="es">
                <a:latin typeface="Montserrat"/>
                <a:ea typeface="Montserrat"/>
                <a:cs typeface="Montserrat"/>
                <a:sym typeface="Montserrat"/>
              </a:rPr>
              <a:t>En algunos casos esta función es mejor hacerla consistente con nuestro problema.</a:t>
            </a:r>
            <a:endParaRPr>
              <a:latin typeface="Montserrat"/>
              <a:ea typeface="Montserrat"/>
              <a:cs typeface="Montserrat"/>
              <a:sym typeface="Montserrat"/>
            </a:endParaRPr>
          </a:p>
          <a:p>
            <a:pPr indent="0" lvl="0" marL="0" rtl="0" algn="l">
              <a:spcBef>
                <a:spcPts val="1600"/>
              </a:spcBef>
              <a:spcAft>
                <a:spcPts val="1600"/>
              </a:spcAft>
              <a:buNone/>
            </a:pPr>
            <a:r>
              <a:t/>
            </a:r>
            <a:endParaRPr>
              <a:latin typeface="Montserrat"/>
              <a:ea typeface="Montserrat"/>
              <a:cs typeface="Montserrat"/>
              <a:sym typeface="Montserrat"/>
            </a:endParaRPr>
          </a:p>
        </p:txBody>
      </p:sp>
      <p:pic>
        <p:nvPicPr>
          <p:cNvPr id="163" name="Google Shape;163;p30"/>
          <p:cNvPicPr preferRelativeResize="0"/>
          <p:nvPr/>
        </p:nvPicPr>
        <p:blipFill>
          <a:blip r:embed="rId3">
            <a:alphaModFix/>
          </a:blip>
          <a:stretch>
            <a:fillRect/>
          </a:stretch>
        </p:blipFill>
        <p:spPr>
          <a:xfrm>
            <a:off x="5083940" y="926295"/>
            <a:ext cx="3106818" cy="1138250"/>
          </a:xfrm>
          <a:prstGeom prst="rect">
            <a:avLst/>
          </a:prstGeom>
          <a:noFill/>
          <a:ln>
            <a:noFill/>
          </a:ln>
        </p:spPr>
      </p:pic>
      <p:pic>
        <p:nvPicPr>
          <p:cNvPr id="164" name="Google Shape;164;p30"/>
          <p:cNvPicPr preferRelativeResize="0"/>
          <p:nvPr/>
        </p:nvPicPr>
        <p:blipFill>
          <a:blip r:embed="rId4">
            <a:alphaModFix/>
          </a:blip>
          <a:stretch>
            <a:fillRect/>
          </a:stretch>
        </p:blipFill>
        <p:spPr>
          <a:xfrm>
            <a:off x="5369050" y="3069800"/>
            <a:ext cx="2698750" cy="511010"/>
          </a:xfrm>
          <a:prstGeom prst="rect">
            <a:avLst/>
          </a:prstGeom>
          <a:noFill/>
          <a:ln>
            <a:noFill/>
          </a:ln>
        </p:spPr>
      </p:pic>
      <p:pic>
        <p:nvPicPr>
          <p:cNvPr id="165" name="Google Shape;165;p30"/>
          <p:cNvPicPr preferRelativeResize="0"/>
          <p:nvPr/>
        </p:nvPicPr>
        <p:blipFill>
          <a:blip r:embed="rId5">
            <a:alphaModFix/>
          </a:blip>
          <a:stretch>
            <a:fillRect/>
          </a:stretch>
        </p:blipFill>
        <p:spPr>
          <a:xfrm>
            <a:off x="5373286" y="3636600"/>
            <a:ext cx="2698750" cy="514050"/>
          </a:xfrm>
          <a:prstGeom prst="rect">
            <a:avLst/>
          </a:prstGeom>
          <a:noFill/>
          <a:ln>
            <a:noFill/>
          </a:ln>
        </p:spPr>
      </p:pic>
      <p:pic>
        <p:nvPicPr>
          <p:cNvPr id="166" name="Google Shape;166;p30"/>
          <p:cNvPicPr preferRelativeResize="0"/>
          <p:nvPr/>
        </p:nvPicPr>
        <p:blipFill>
          <a:blip r:embed="rId6">
            <a:alphaModFix/>
          </a:blip>
          <a:stretch>
            <a:fillRect/>
          </a:stretch>
        </p:blipFill>
        <p:spPr>
          <a:xfrm>
            <a:off x="4572000" y="2064551"/>
            <a:ext cx="4311601" cy="714599"/>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8" name="Shape 508"/>
        <p:cNvGrpSpPr/>
        <p:nvPr/>
      </p:nvGrpSpPr>
      <p:grpSpPr>
        <a:xfrm>
          <a:off x="0" y="0"/>
          <a:ext cx="0" cy="0"/>
          <a:chOff x="0" y="0"/>
          <a:chExt cx="0" cy="0"/>
        </a:xfrm>
      </p:grpSpPr>
      <p:sp>
        <p:nvSpPr>
          <p:cNvPr id="509" name="Google Shape;509;p84"/>
          <p:cNvSpPr txBox="1"/>
          <p:nvPr>
            <p:ph type="title"/>
          </p:nvPr>
        </p:nvSpPr>
        <p:spPr>
          <a:xfrm>
            <a:off x="598100" y="2152347"/>
            <a:ext cx="8222100" cy="83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
              <a:t>Conclusión</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3" name="Shape 513"/>
        <p:cNvGrpSpPr/>
        <p:nvPr/>
      </p:nvGrpSpPr>
      <p:grpSpPr>
        <a:xfrm>
          <a:off x="0" y="0"/>
          <a:ext cx="0" cy="0"/>
          <a:chOff x="0" y="0"/>
          <a:chExt cx="0" cy="0"/>
        </a:xfrm>
      </p:grpSpPr>
      <p:sp>
        <p:nvSpPr>
          <p:cNvPr id="514" name="Google Shape;514;p85"/>
          <p:cNvSpPr txBox="1"/>
          <p:nvPr>
            <p:ph type="title"/>
          </p:nvPr>
        </p:nvSpPr>
        <p:spPr>
          <a:xfrm>
            <a:off x="598100" y="2152347"/>
            <a:ext cx="8222100" cy="83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
              <a:t>Bibliografía</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8" name="Shape 518"/>
        <p:cNvGrpSpPr/>
        <p:nvPr/>
      </p:nvGrpSpPr>
      <p:grpSpPr>
        <a:xfrm>
          <a:off x="0" y="0"/>
          <a:ext cx="0" cy="0"/>
          <a:chOff x="0" y="0"/>
          <a:chExt cx="0" cy="0"/>
        </a:xfrm>
      </p:grpSpPr>
      <p:sp>
        <p:nvSpPr>
          <p:cNvPr id="519" name="Google Shape;519;p86"/>
          <p:cNvSpPr txBox="1"/>
          <p:nvPr/>
        </p:nvSpPr>
        <p:spPr>
          <a:xfrm>
            <a:off x="455050" y="496425"/>
            <a:ext cx="8377200" cy="409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222222"/>
              </a:solidFill>
              <a:highlight>
                <a:srgbClr val="FFFFFF"/>
              </a:highlight>
              <a:latin typeface="Montserrat"/>
              <a:ea typeface="Montserrat"/>
              <a:cs typeface="Montserrat"/>
              <a:sym typeface="Montserrat"/>
            </a:endParaRPr>
          </a:p>
          <a:p>
            <a:pPr indent="0" lvl="0" marL="0" rtl="0" algn="l">
              <a:spcBef>
                <a:spcPts val="0"/>
              </a:spcBef>
              <a:spcAft>
                <a:spcPts val="0"/>
              </a:spcAft>
              <a:buNone/>
            </a:pPr>
            <a:r>
              <a:rPr lang="es">
                <a:solidFill>
                  <a:srgbClr val="222222"/>
                </a:solidFill>
                <a:highlight>
                  <a:srgbClr val="FFFFFF"/>
                </a:highlight>
                <a:latin typeface="Montserrat"/>
                <a:ea typeface="Montserrat"/>
                <a:cs typeface="Montserrat"/>
                <a:sym typeface="Montserrat"/>
              </a:rPr>
              <a:t>Schuster, M., &amp; Paliwal, K. K. (1997). Bidirectional recurrent neural networks. </a:t>
            </a:r>
            <a:r>
              <a:rPr i="1" lang="es">
                <a:solidFill>
                  <a:srgbClr val="222222"/>
                </a:solidFill>
                <a:highlight>
                  <a:srgbClr val="FFFFFF"/>
                </a:highlight>
                <a:latin typeface="Montserrat"/>
                <a:ea typeface="Montserrat"/>
                <a:cs typeface="Montserrat"/>
                <a:sym typeface="Montserrat"/>
              </a:rPr>
              <a:t>IEEE Transactions on Signal Processing</a:t>
            </a:r>
            <a:r>
              <a:rPr lang="es">
                <a:solidFill>
                  <a:srgbClr val="222222"/>
                </a:solidFill>
                <a:highlight>
                  <a:srgbClr val="FFFFFF"/>
                </a:highlight>
                <a:latin typeface="Montserrat"/>
                <a:ea typeface="Montserrat"/>
                <a:cs typeface="Montserrat"/>
                <a:sym typeface="Montserrat"/>
              </a:rPr>
              <a:t>, </a:t>
            </a:r>
            <a:r>
              <a:rPr i="1" lang="es">
                <a:solidFill>
                  <a:srgbClr val="222222"/>
                </a:solidFill>
                <a:highlight>
                  <a:srgbClr val="FFFFFF"/>
                </a:highlight>
                <a:latin typeface="Montserrat"/>
                <a:ea typeface="Montserrat"/>
                <a:cs typeface="Montserrat"/>
                <a:sym typeface="Montserrat"/>
              </a:rPr>
              <a:t>45</a:t>
            </a:r>
            <a:r>
              <a:rPr lang="es">
                <a:solidFill>
                  <a:srgbClr val="222222"/>
                </a:solidFill>
                <a:highlight>
                  <a:srgbClr val="FFFFFF"/>
                </a:highlight>
                <a:latin typeface="Montserrat"/>
                <a:ea typeface="Montserrat"/>
                <a:cs typeface="Montserrat"/>
                <a:sym typeface="Montserrat"/>
              </a:rPr>
              <a:t>(11), 2673-2681.</a:t>
            </a:r>
            <a:endParaRPr>
              <a:solidFill>
                <a:srgbClr val="222222"/>
              </a:solidFill>
              <a:highlight>
                <a:srgbClr val="FFFFFF"/>
              </a:highlight>
              <a:latin typeface="Montserrat"/>
              <a:ea typeface="Montserrat"/>
              <a:cs typeface="Montserrat"/>
              <a:sym typeface="Montserrat"/>
            </a:endParaRPr>
          </a:p>
          <a:p>
            <a:pPr indent="0" lvl="0" marL="0" rtl="0" algn="l">
              <a:spcBef>
                <a:spcPts val="0"/>
              </a:spcBef>
              <a:spcAft>
                <a:spcPts val="0"/>
              </a:spcAft>
              <a:buNone/>
            </a:pPr>
            <a:r>
              <a:t/>
            </a:r>
            <a:endParaRPr>
              <a:solidFill>
                <a:srgbClr val="222222"/>
              </a:solidFill>
              <a:highlight>
                <a:srgbClr val="FFFFFF"/>
              </a:highlight>
              <a:latin typeface="Montserrat"/>
              <a:ea typeface="Montserrat"/>
              <a:cs typeface="Montserrat"/>
              <a:sym typeface="Montserrat"/>
            </a:endParaRPr>
          </a:p>
          <a:p>
            <a:pPr indent="0" lvl="0" marL="0" rtl="0" algn="l">
              <a:spcBef>
                <a:spcPts val="0"/>
              </a:spcBef>
              <a:spcAft>
                <a:spcPts val="0"/>
              </a:spcAft>
              <a:buNone/>
            </a:pPr>
            <a:r>
              <a:rPr lang="es">
                <a:solidFill>
                  <a:srgbClr val="222222"/>
                </a:solidFill>
                <a:highlight>
                  <a:srgbClr val="FFFFFF"/>
                </a:highlight>
                <a:latin typeface="Montserrat"/>
                <a:ea typeface="Montserrat"/>
                <a:cs typeface="Montserrat"/>
                <a:sym typeface="Montserrat"/>
              </a:rPr>
              <a:t>Dietterich, T. G. (2002, August). Machine learning for sequential data: A review. In </a:t>
            </a:r>
            <a:r>
              <a:rPr i="1" lang="es">
                <a:solidFill>
                  <a:srgbClr val="222222"/>
                </a:solidFill>
                <a:highlight>
                  <a:srgbClr val="FFFFFF"/>
                </a:highlight>
                <a:latin typeface="Montserrat"/>
                <a:ea typeface="Montserrat"/>
                <a:cs typeface="Montserrat"/>
                <a:sym typeface="Montserrat"/>
              </a:rPr>
              <a:t>Joint IAPR International Workshops on Statistical Techniques in Pattern Recognition (SPR) and Structural and Syntactic Pattern Recognition (SSPR)</a:t>
            </a:r>
            <a:r>
              <a:rPr lang="es">
                <a:solidFill>
                  <a:srgbClr val="222222"/>
                </a:solidFill>
                <a:highlight>
                  <a:srgbClr val="FFFFFF"/>
                </a:highlight>
                <a:latin typeface="Montserrat"/>
                <a:ea typeface="Montserrat"/>
                <a:cs typeface="Montserrat"/>
                <a:sym typeface="Montserrat"/>
              </a:rPr>
              <a:t> (pp. 15-30). Springer, Berlin, Heidelberg.</a:t>
            </a:r>
            <a:endParaRPr>
              <a:solidFill>
                <a:srgbClr val="222222"/>
              </a:solidFill>
              <a:highlight>
                <a:srgbClr val="FFFFFF"/>
              </a:highlight>
              <a:latin typeface="Montserrat"/>
              <a:ea typeface="Montserrat"/>
              <a:cs typeface="Montserrat"/>
              <a:sym typeface="Montserrat"/>
            </a:endParaRPr>
          </a:p>
          <a:p>
            <a:pPr indent="0" lvl="0" marL="0" rtl="0" algn="l">
              <a:spcBef>
                <a:spcPts val="0"/>
              </a:spcBef>
              <a:spcAft>
                <a:spcPts val="0"/>
              </a:spcAft>
              <a:buNone/>
            </a:pPr>
            <a:r>
              <a:t/>
            </a:r>
            <a:endParaRPr>
              <a:solidFill>
                <a:srgbClr val="222222"/>
              </a:solidFill>
              <a:highlight>
                <a:srgbClr val="FFFFFF"/>
              </a:highlight>
              <a:latin typeface="Montserrat"/>
              <a:ea typeface="Montserrat"/>
              <a:cs typeface="Montserrat"/>
              <a:sym typeface="Montserrat"/>
            </a:endParaRPr>
          </a:p>
          <a:p>
            <a:pPr indent="0" lvl="0" marL="0" rtl="0" algn="l">
              <a:spcBef>
                <a:spcPts val="0"/>
              </a:spcBef>
              <a:spcAft>
                <a:spcPts val="0"/>
              </a:spcAft>
              <a:buNone/>
            </a:pPr>
            <a:r>
              <a:rPr lang="es" u="sng">
                <a:solidFill>
                  <a:schemeClr val="hlink"/>
                </a:solidFill>
                <a:latin typeface="Montserrat"/>
                <a:ea typeface="Montserrat"/>
                <a:cs typeface="Montserrat"/>
                <a:sym typeface="Montserrat"/>
                <a:hlinkClick r:id="rId3"/>
              </a:rPr>
              <a:t>https://machinelearningmastery.com/adam-optimization-algorithm-for-deep-learning/</a:t>
            </a:r>
            <a:endParaRPr>
              <a:solidFill>
                <a:srgbClr val="222222"/>
              </a:solidFill>
              <a:highlight>
                <a:srgbClr val="FFFFFF"/>
              </a:highlight>
              <a:latin typeface="Montserrat"/>
              <a:ea typeface="Montserrat"/>
              <a:cs typeface="Montserrat"/>
              <a:sym typeface="Montserra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0" name="Shape 170"/>
        <p:cNvGrpSpPr/>
        <p:nvPr/>
      </p:nvGrpSpPr>
      <p:grpSpPr>
        <a:xfrm>
          <a:off x="0" y="0"/>
          <a:ext cx="0" cy="0"/>
          <a:chOff x="0" y="0"/>
          <a:chExt cx="0" cy="0"/>
        </a:xfrm>
      </p:grpSpPr>
      <p:sp>
        <p:nvSpPr>
          <p:cNvPr id="171" name="Google Shape;171;p31"/>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Selección de características</a:t>
            </a:r>
            <a:endParaRPr/>
          </a:p>
        </p:txBody>
      </p:sp>
      <p:sp>
        <p:nvSpPr>
          <p:cNvPr id="172" name="Google Shape;172;p31"/>
          <p:cNvSpPr txBox="1"/>
          <p:nvPr>
            <p:ph idx="1" type="body"/>
          </p:nvPr>
        </p:nvSpPr>
        <p:spPr>
          <a:xfrm>
            <a:off x="311700" y="1233025"/>
            <a:ext cx="62382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latin typeface="Montserrat"/>
                <a:ea typeface="Montserrat"/>
                <a:cs typeface="Montserrat"/>
                <a:sym typeface="Montserrat"/>
              </a:rPr>
              <a:t>Existen tres formas de incorporar características a los modelos de machine learning.</a:t>
            </a:r>
            <a:endParaRPr>
              <a:latin typeface="Montserrat"/>
              <a:ea typeface="Montserrat"/>
              <a:cs typeface="Montserrat"/>
              <a:sym typeface="Montserrat"/>
            </a:endParaRPr>
          </a:p>
          <a:p>
            <a:pPr indent="-317500" lvl="0" marL="457200" rtl="0" algn="l">
              <a:spcBef>
                <a:spcPts val="1600"/>
              </a:spcBef>
              <a:spcAft>
                <a:spcPts val="0"/>
              </a:spcAft>
              <a:buSzPts val="1400"/>
              <a:buFont typeface="Montserrat"/>
              <a:buChar char="●"/>
            </a:pPr>
            <a:r>
              <a:rPr lang="es">
                <a:latin typeface="Montserrat"/>
                <a:ea typeface="Montserrat"/>
                <a:cs typeface="Montserrat"/>
                <a:sym typeface="Montserrat"/>
              </a:rPr>
              <a:t>Incluir una a una las características que sean necesarias, o excluir una a una las características</a:t>
            </a:r>
            <a:endParaRPr>
              <a:latin typeface="Montserrat"/>
              <a:ea typeface="Montserrat"/>
              <a:cs typeface="Montserrat"/>
              <a:sym typeface="Montserrat"/>
            </a:endParaRPr>
          </a:p>
          <a:p>
            <a:pPr indent="-317500" lvl="0" marL="457200" rtl="0" algn="l">
              <a:spcBef>
                <a:spcPts val="0"/>
              </a:spcBef>
              <a:spcAft>
                <a:spcPts val="0"/>
              </a:spcAft>
              <a:buSzPts val="1400"/>
              <a:buFont typeface="Montserrat"/>
              <a:buChar char="●"/>
            </a:pPr>
            <a:r>
              <a:rPr lang="es">
                <a:latin typeface="Montserrat"/>
                <a:ea typeface="Montserrat"/>
                <a:cs typeface="Montserrat"/>
                <a:sym typeface="Montserrat"/>
              </a:rPr>
              <a:t>Dejar que el modelo aprenda qué características son relevantes (Redes neuronales)</a:t>
            </a:r>
            <a:endParaRPr>
              <a:latin typeface="Montserrat"/>
              <a:ea typeface="Montserrat"/>
              <a:cs typeface="Montserrat"/>
              <a:sym typeface="Montserrat"/>
            </a:endParaRPr>
          </a:p>
          <a:p>
            <a:pPr indent="-317500" lvl="0" marL="457200" rtl="0" algn="l">
              <a:spcBef>
                <a:spcPts val="0"/>
              </a:spcBef>
              <a:spcAft>
                <a:spcPts val="0"/>
              </a:spcAft>
              <a:buSzPts val="1400"/>
              <a:buFont typeface="Montserrat"/>
              <a:buChar char="●"/>
            </a:pPr>
            <a:r>
              <a:rPr lang="es">
                <a:latin typeface="Montserrat"/>
                <a:ea typeface="Montserrat"/>
                <a:cs typeface="Montserrat"/>
                <a:sym typeface="Montserrat"/>
              </a:rPr>
              <a:t>Establecer una medida de cuáles son las características relevantes y remover las que no llegan a cierto valor</a:t>
            </a:r>
            <a:endParaRPr>
              <a:latin typeface="Montserrat"/>
              <a:ea typeface="Montserrat"/>
              <a:cs typeface="Montserrat"/>
              <a:sym typeface="Montserrat"/>
            </a:endParaRPr>
          </a:p>
          <a:p>
            <a:pPr indent="-317500" lvl="0" marL="457200" rtl="0" algn="l">
              <a:spcBef>
                <a:spcPts val="0"/>
              </a:spcBef>
              <a:spcAft>
                <a:spcPts val="0"/>
              </a:spcAft>
              <a:buSzPts val="1400"/>
              <a:buFont typeface="Montserrat"/>
              <a:buChar char="●"/>
            </a:pPr>
            <a:r>
              <a:rPr lang="es">
                <a:latin typeface="Montserrat"/>
                <a:ea typeface="Montserrat"/>
                <a:cs typeface="Montserrat"/>
                <a:sym typeface="Montserrat"/>
              </a:rPr>
              <a:t>Crear un modelo simple que aprenda la tarea y después analizar que características son relevantes.</a:t>
            </a:r>
            <a:endParaRPr>
              <a:latin typeface="Montserrat"/>
              <a:ea typeface="Montserrat"/>
              <a:cs typeface="Montserrat"/>
              <a:sym typeface="Montserra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6" name="Shape 176"/>
        <p:cNvGrpSpPr/>
        <p:nvPr/>
      </p:nvGrpSpPr>
      <p:grpSpPr>
        <a:xfrm>
          <a:off x="0" y="0"/>
          <a:ext cx="0" cy="0"/>
          <a:chOff x="0" y="0"/>
          <a:chExt cx="0" cy="0"/>
        </a:xfrm>
      </p:grpSpPr>
      <p:sp>
        <p:nvSpPr>
          <p:cNvPr id="177" name="Google Shape;177;p32"/>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Tasa de aprendizaje</a:t>
            </a:r>
            <a:endParaRPr/>
          </a:p>
        </p:txBody>
      </p:sp>
      <p:pic>
        <p:nvPicPr>
          <p:cNvPr id="178" name="Google Shape;178;p32"/>
          <p:cNvPicPr preferRelativeResize="0"/>
          <p:nvPr/>
        </p:nvPicPr>
        <p:blipFill>
          <a:blip r:embed="rId3">
            <a:alphaModFix/>
          </a:blip>
          <a:stretch>
            <a:fillRect/>
          </a:stretch>
        </p:blipFill>
        <p:spPr>
          <a:xfrm>
            <a:off x="744638" y="1108600"/>
            <a:ext cx="7654727" cy="358174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2" name="Shape 182"/>
        <p:cNvGrpSpPr/>
        <p:nvPr/>
      </p:nvGrpSpPr>
      <p:grpSpPr>
        <a:xfrm>
          <a:off x="0" y="0"/>
          <a:ext cx="0" cy="0"/>
          <a:chOff x="0" y="0"/>
          <a:chExt cx="0" cy="0"/>
        </a:xfrm>
      </p:grpSpPr>
      <p:sp>
        <p:nvSpPr>
          <p:cNvPr id="183" name="Google Shape;183;p33"/>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Adam Optimizer</a:t>
            </a:r>
            <a:endParaRPr/>
          </a:p>
        </p:txBody>
      </p:sp>
      <p:sp>
        <p:nvSpPr>
          <p:cNvPr id="184" name="Google Shape;184;p33"/>
          <p:cNvSpPr txBox="1"/>
          <p:nvPr>
            <p:ph idx="1" type="body"/>
          </p:nvPr>
        </p:nvSpPr>
        <p:spPr>
          <a:xfrm>
            <a:off x="311700" y="1229975"/>
            <a:ext cx="39999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latin typeface="Montserrat"/>
                <a:ea typeface="Montserrat"/>
                <a:cs typeface="Montserrat"/>
                <a:sym typeface="Montserrat"/>
              </a:rPr>
              <a:t>Este algoritmo de optimización es una extensión del algoritmo de gradiente descente estocástico. Su nombre viene del artículo titulado </a:t>
            </a:r>
            <a:r>
              <a:rPr lang="es">
                <a:solidFill>
                  <a:srgbClr val="555555"/>
                </a:solidFill>
                <a:highlight>
                  <a:srgbClr val="FFFFFF"/>
                </a:highlight>
                <a:latin typeface="Montserrat"/>
                <a:ea typeface="Montserrat"/>
                <a:cs typeface="Montserrat"/>
                <a:sym typeface="Montserrat"/>
              </a:rPr>
              <a:t>“</a:t>
            </a:r>
            <a:r>
              <a:rPr lang="es">
                <a:solidFill>
                  <a:srgbClr val="428BCA"/>
                </a:solidFill>
                <a:highlight>
                  <a:srgbClr val="FFFFFF"/>
                </a:highlight>
                <a:uFill>
                  <a:noFill/>
                </a:uFill>
                <a:latin typeface="Montserrat"/>
                <a:ea typeface="Montserrat"/>
                <a:cs typeface="Montserrat"/>
                <a:sym typeface="Montserrat"/>
                <a:hlinkClick r:id="rId3"/>
              </a:rPr>
              <a:t>Adam: A Method for Stochastic Optimization</a:t>
            </a:r>
            <a:r>
              <a:rPr lang="es">
                <a:solidFill>
                  <a:srgbClr val="555555"/>
                </a:solidFill>
                <a:highlight>
                  <a:srgbClr val="FFFFFF"/>
                </a:highlight>
                <a:latin typeface="Montserrat"/>
                <a:ea typeface="Montserrat"/>
                <a:cs typeface="Montserrat"/>
                <a:sym typeface="Montserrat"/>
              </a:rPr>
              <a:t>“ publicado por Diederik Kingma de OpenAI y Jimmy Ba University of Toronto y significa </a:t>
            </a:r>
            <a:r>
              <a:rPr i="1" lang="es">
                <a:solidFill>
                  <a:srgbClr val="555555"/>
                </a:solidFill>
                <a:highlight>
                  <a:srgbClr val="FFFFFF"/>
                </a:highlight>
                <a:latin typeface="Montserrat"/>
                <a:ea typeface="Montserrat"/>
                <a:cs typeface="Montserrat"/>
                <a:sym typeface="Montserrat"/>
              </a:rPr>
              <a:t>adatative moment estimation</a:t>
            </a:r>
            <a:r>
              <a:rPr lang="es">
                <a:solidFill>
                  <a:srgbClr val="555555"/>
                </a:solidFill>
                <a:highlight>
                  <a:srgbClr val="FFFFFF"/>
                </a:highlight>
                <a:latin typeface="Montserrat"/>
                <a:ea typeface="Montserrat"/>
                <a:cs typeface="Montserrat"/>
                <a:sym typeface="Montserrat"/>
              </a:rPr>
              <a:t>.</a:t>
            </a:r>
            <a:endParaRPr>
              <a:solidFill>
                <a:srgbClr val="555555"/>
              </a:solidFill>
              <a:highlight>
                <a:srgbClr val="FFFFFF"/>
              </a:highlight>
              <a:latin typeface="Montserrat"/>
              <a:ea typeface="Montserrat"/>
              <a:cs typeface="Montserrat"/>
              <a:sym typeface="Montserrat"/>
            </a:endParaRPr>
          </a:p>
          <a:p>
            <a:pPr indent="0" lvl="0" marL="0" rtl="0" algn="l">
              <a:spcBef>
                <a:spcPts val="1600"/>
              </a:spcBef>
              <a:spcAft>
                <a:spcPts val="1600"/>
              </a:spcAft>
              <a:buNone/>
            </a:pPr>
            <a:r>
              <a:rPr lang="es">
                <a:solidFill>
                  <a:srgbClr val="555555"/>
                </a:solidFill>
                <a:highlight>
                  <a:srgbClr val="FFFFFF"/>
                </a:highlight>
                <a:latin typeface="Montserrat"/>
                <a:ea typeface="Montserrat"/>
                <a:cs typeface="Montserrat"/>
                <a:sym typeface="Montserrat"/>
              </a:rPr>
              <a:t>Genera una estimación del parámetro de aprendizaje basado en el promedio(primer momento) y en la varianza no centrada(segundo momento)</a:t>
            </a:r>
            <a:endParaRPr>
              <a:solidFill>
                <a:srgbClr val="555555"/>
              </a:solidFill>
              <a:highlight>
                <a:srgbClr val="FFFFFF"/>
              </a:highlight>
              <a:latin typeface="Montserrat"/>
              <a:ea typeface="Montserrat"/>
              <a:cs typeface="Montserrat"/>
              <a:sym typeface="Montserrat"/>
            </a:endParaRPr>
          </a:p>
        </p:txBody>
      </p:sp>
      <p:sp>
        <p:nvSpPr>
          <p:cNvPr id="185" name="Google Shape;185;p33"/>
          <p:cNvSpPr txBox="1"/>
          <p:nvPr>
            <p:ph idx="2" type="body"/>
          </p:nvPr>
        </p:nvSpPr>
        <p:spPr>
          <a:xfrm>
            <a:off x="4832400" y="1229975"/>
            <a:ext cx="39999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rPr lang="es" sz="900">
                <a:solidFill>
                  <a:srgbClr val="000000"/>
                </a:solidFill>
                <a:highlight>
                  <a:srgbClr val="F8F8F8"/>
                </a:highlight>
                <a:latin typeface="Arial"/>
                <a:ea typeface="Arial"/>
                <a:cs typeface="Arial"/>
                <a:sym typeface="Arial"/>
              </a:rPr>
              <a:t>Tomado de  Adam: A Method for Stochastic Optimization, 2015.</a:t>
            </a:r>
            <a:endParaRPr/>
          </a:p>
        </p:txBody>
      </p:sp>
      <p:pic>
        <p:nvPicPr>
          <p:cNvPr id="186" name="Google Shape;186;p33"/>
          <p:cNvPicPr preferRelativeResize="0"/>
          <p:nvPr/>
        </p:nvPicPr>
        <p:blipFill>
          <a:blip r:embed="rId4">
            <a:alphaModFix/>
          </a:blip>
          <a:stretch>
            <a:fillRect/>
          </a:stretch>
        </p:blipFill>
        <p:spPr>
          <a:xfrm>
            <a:off x="5236900" y="803288"/>
            <a:ext cx="3190875" cy="30956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Geometric">
  <a:themeElements>
    <a:clrScheme name="Geometric">
      <a:dk1>
        <a:srgbClr val="2A3990"/>
      </a:dk1>
      <a:lt1>
        <a:srgbClr val="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